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9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0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1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2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0.xml" ContentType="application/vnd.openxmlformats-officedocument.presentationml.notesSlide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4" r:id="rId2"/>
    <p:sldMasterId id="2147483701" r:id="rId3"/>
    <p:sldMasterId id="2147483713" r:id="rId4"/>
    <p:sldMasterId id="2147483726" r:id="rId5"/>
    <p:sldMasterId id="2147483738" r:id="rId6"/>
    <p:sldMasterId id="2147483750" r:id="rId7"/>
    <p:sldMasterId id="2147483762" r:id="rId8"/>
    <p:sldMasterId id="2147483774" r:id="rId9"/>
    <p:sldMasterId id="2147483786" r:id="rId10"/>
    <p:sldMasterId id="2147483799" r:id="rId11"/>
    <p:sldMasterId id="2147483812" r:id="rId12"/>
    <p:sldMasterId id="2147483824" r:id="rId13"/>
  </p:sldMasterIdLst>
  <p:notesMasterIdLst>
    <p:notesMasterId r:id="rId109"/>
  </p:notesMasterIdLst>
  <p:handoutMasterIdLst>
    <p:handoutMasterId r:id="rId110"/>
  </p:handoutMasterIdLst>
  <p:sldIdLst>
    <p:sldId id="488" r:id="rId14"/>
    <p:sldId id="571" r:id="rId15"/>
    <p:sldId id="573" r:id="rId16"/>
    <p:sldId id="574" r:id="rId17"/>
    <p:sldId id="575" r:id="rId18"/>
    <p:sldId id="576" r:id="rId19"/>
    <p:sldId id="577" r:id="rId20"/>
    <p:sldId id="578" r:id="rId21"/>
    <p:sldId id="579" r:id="rId22"/>
    <p:sldId id="580" r:id="rId23"/>
    <p:sldId id="581" r:id="rId24"/>
    <p:sldId id="582" r:id="rId25"/>
    <p:sldId id="583" r:id="rId26"/>
    <p:sldId id="584" r:id="rId27"/>
    <p:sldId id="585" r:id="rId28"/>
    <p:sldId id="586" r:id="rId29"/>
    <p:sldId id="587" r:id="rId30"/>
    <p:sldId id="588" r:id="rId31"/>
    <p:sldId id="589" r:id="rId32"/>
    <p:sldId id="590" r:id="rId33"/>
    <p:sldId id="591" r:id="rId34"/>
    <p:sldId id="592" r:id="rId35"/>
    <p:sldId id="593" r:id="rId36"/>
    <p:sldId id="594" r:id="rId37"/>
    <p:sldId id="596" r:id="rId38"/>
    <p:sldId id="597" r:id="rId39"/>
    <p:sldId id="598" r:id="rId40"/>
    <p:sldId id="599" r:id="rId41"/>
    <p:sldId id="600" r:id="rId42"/>
    <p:sldId id="602" r:id="rId43"/>
    <p:sldId id="603" r:id="rId44"/>
    <p:sldId id="604" r:id="rId45"/>
    <p:sldId id="606" r:id="rId46"/>
    <p:sldId id="607" r:id="rId47"/>
    <p:sldId id="608" r:id="rId48"/>
    <p:sldId id="610" r:id="rId49"/>
    <p:sldId id="611" r:id="rId50"/>
    <p:sldId id="613" r:id="rId51"/>
    <p:sldId id="614" r:id="rId52"/>
    <p:sldId id="615" r:id="rId53"/>
    <p:sldId id="616" r:id="rId54"/>
    <p:sldId id="620" r:id="rId55"/>
    <p:sldId id="622" r:id="rId56"/>
    <p:sldId id="623" r:id="rId57"/>
    <p:sldId id="624" r:id="rId58"/>
    <p:sldId id="627" r:id="rId59"/>
    <p:sldId id="628" r:id="rId60"/>
    <p:sldId id="629" r:id="rId61"/>
    <p:sldId id="630" r:id="rId62"/>
    <p:sldId id="631" r:id="rId63"/>
    <p:sldId id="632" r:id="rId64"/>
    <p:sldId id="633" r:id="rId65"/>
    <p:sldId id="634" r:id="rId66"/>
    <p:sldId id="635" r:id="rId67"/>
    <p:sldId id="636" r:id="rId68"/>
    <p:sldId id="637" r:id="rId69"/>
    <p:sldId id="638" r:id="rId70"/>
    <p:sldId id="639" r:id="rId71"/>
    <p:sldId id="640" r:id="rId72"/>
    <p:sldId id="641" r:id="rId73"/>
    <p:sldId id="642" r:id="rId74"/>
    <p:sldId id="643" r:id="rId75"/>
    <p:sldId id="644" r:id="rId76"/>
    <p:sldId id="645" r:id="rId77"/>
    <p:sldId id="646" r:id="rId78"/>
    <p:sldId id="647" r:id="rId79"/>
    <p:sldId id="648" r:id="rId80"/>
    <p:sldId id="649" r:id="rId81"/>
    <p:sldId id="650" r:id="rId82"/>
    <p:sldId id="651" r:id="rId83"/>
    <p:sldId id="652" r:id="rId84"/>
    <p:sldId id="655" r:id="rId85"/>
    <p:sldId id="656" r:id="rId86"/>
    <p:sldId id="661" r:id="rId87"/>
    <p:sldId id="662" r:id="rId88"/>
    <p:sldId id="663" r:id="rId89"/>
    <p:sldId id="664" r:id="rId90"/>
    <p:sldId id="665" r:id="rId91"/>
    <p:sldId id="666" r:id="rId92"/>
    <p:sldId id="667" r:id="rId93"/>
    <p:sldId id="668" r:id="rId94"/>
    <p:sldId id="669" r:id="rId95"/>
    <p:sldId id="670" r:id="rId96"/>
    <p:sldId id="672" r:id="rId97"/>
    <p:sldId id="673" r:id="rId98"/>
    <p:sldId id="674" r:id="rId99"/>
    <p:sldId id="675" r:id="rId100"/>
    <p:sldId id="676" r:id="rId101"/>
    <p:sldId id="677" r:id="rId102"/>
    <p:sldId id="678" r:id="rId103"/>
    <p:sldId id="679" r:id="rId104"/>
    <p:sldId id="680" r:id="rId105"/>
    <p:sldId id="681" r:id="rId106"/>
    <p:sldId id="682" r:id="rId107"/>
    <p:sldId id="654" r:id="rId108"/>
  </p:sldIdLst>
  <p:sldSz cx="9144000" cy="6858000" type="screen4x3"/>
  <p:notesSz cx="9283700" cy="698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0">
          <p15:clr>
            <a:srgbClr val="A4A3A4"/>
          </p15:clr>
        </p15:guide>
        <p15:guide id="2" pos="29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0000FF"/>
    <a:srgbClr val="006600"/>
    <a:srgbClr val="960000"/>
    <a:srgbClr val="2A55D6"/>
    <a:srgbClr val="009900"/>
    <a:srgbClr val="993300"/>
    <a:srgbClr val="649A6D"/>
    <a:srgbClr val="6ACE52"/>
    <a:srgbClr val="005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86535" autoAdjust="0"/>
  </p:normalViewPr>
  <p:slideViewPr>
    <p:cSldViewPr>
      <p:cViewPr varScale="1">
        <p:scale>
          <a:sx n="61" d="100"/>
          <a:sy n="61" d="100"/>
        </p:scale>
        <p:origin x="1862" y="5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228" y="-108"/>
      </p:cViewPr>
      <p:guideLst>
        <p:guide orient="horz" pos="2200"/>
        <p:guide pos="29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3.xml"/><Relationship Id="rId21" Type="http://schemas.openxmlformats.org/officeDocument/2006/relationships/slide" Target="slides/slide8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63" Type="http://schemas.openxmlformats.org/officeDocument/2006/relationships/slide" Target="slides/slide50.xml"/><Relationship Id="rId68" Type="http://schemas.openxmlformats.org/officeDocument/2006/relationships/slide" Target="slides/slide55.xml"/><Relationship Id="rId84" Type="http://schemas.openxmlformats.org/officeDocument/2006/relationships/slide" Target="slides/slide71.xml"/><Relationship Id="rId89" Type="http://schemas.openxmlformats.org/officeDocument/2006/relationships/slide" Target="slides/slide76.xml"/><Relationship Id="rId1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07" Type="http://schemas.openxmlformats.org/officeDocument/2006/relationships/slide" Target="slides/slide9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66" Type="http://schemas.openxmlformats.org/officeDocument/2006/relationships/slide" Target="slides/slide53.xml"/><Relationship Id="rId74" Type="http://schemas.openxmlformats.org/officeDocument/2006/relationships/slide" Target="slides/slide61.xml"/><Relationship Id="rId79" Type="http://schemas.openxmlformats.org/officeDocument/2006/relationships/slide" Target="slides/slide66.xml"/><Relationship Id="rId87" Type="http://schemas.openxmlformats.org/officeDocument/2006/relationships/slide" Target="slides/slide74.xml"/><Relationship Id="rId102" Type="http://schemas.openxmlformats.org/officeDocument/2006/relationships/slide" Target="slides/slide89.xml"/><Relationship Id="rId11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8.xml"/><Relationship Id="rId82" Type="http://schemas.openxmlformats.org/officeDocument/2006/relationships/slide" Target="slides/slide69.xml"/><Relationship Id="rId90" Type="http://schemas.openxmlformats.org/officeDocument/2006/relationships/slide" Target="slides/slide77.xml"/><Relationship Id="rId95" Type="http://schemas.openxmlformats.org/officeDocument/2006/relationships/slide" Target="slides/slide82.xml"/><Relationship Id="rId19" Type="http://schemas.openxmlformats.org/officeDocument/2006/relationships/slide" Target="slides/slide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slide" Target="slides/slide51.xml"/><Relationship Id="rId69" Type="http://schemas.openxmlformats.org/officeDocument/2006/relationships/slide" Target="slides/slide56.xml"/><Relationship Id="rId77" Type="http://schemas.openxmlformats.org/officeDocument/2006/relationships/slide" Target="slides/slide64.xml"/><Relationship Id="rId100" Type="http://schemas.openxmlformats.org/officeDocument/2006/relationships/slide" Target="slides/slide87.xml"/><Relationship Id="rId105" Type="http://schemas.openxmlformats.org/officeDocument/2006/relationships/slide" Target="slides/slide92.xml"/><Relationship Id="rId11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72" Type="http://schemas.openxmlformats.org/officeDocument/2006/relationships/slide" Target="slides/slide59.xml"/><Relationship Id="rId80" Type="http://schemas.openxmlformats.org/officeDocument/2006/relationships/slide" Target="slides/slide67.xml"/><Relationship Id="rId85" Type="http://schemas.openxmlformats.org/officeDocument/2006/relationships/slide" Target="slides/slide72.xml"/><Relationship Id="rId93" Type="http://schemas.openxmlformats.org/officeDocument/2006/relationships/slide" Target="slides/slide80.xml"/><Relationship Id="rId98" Type="http://schemas.openxmlformats.org/officeDocument/2006/relationships/slide" Target="slides/slide8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67" Type="http://schemas.openxmlformats.org/officeDocument/2006/relationships/slide" Target="slides/slide54.xml"/><Relationship Id="rId103" Type="http://schemas.openxmlformats.org/officeDocument/2006/relationships/slide" Target="slides/slide90.xml"/><Relationship Id="rId108" Type="http://schemas.openxmlformats.org/officeDocument/2006/relationships/slide" Target="slides/slide95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slide" Target="slides/slide49.xml"/><Relationship Id="rId70" Type="http://schemas.openxmlformats.org/officeDocument/2006/relationships/slide" Target="slides/slide57.xml"/><Relationship Id="rId75" Type="http://schemas.openxmlformats.org/officeDocument/2006/relationships/slide" Target="slides/slide62.xml"/><Relationship Id="rId83" Type="http://schemas.openxmlformats.org/officeDocument/2006/relationships/slide" Target="slides/slide70.xml"/><Relationship Id="rId88" Type="http://schemas.openxmlformats.org/officeDocument/2006/relationships/slide" Target="slides/slide75.xml"/><Relationship Id="rId91" Type="http://schemas.openxmlformats.org/officeDocument/2006/relationships/slide" Target="slides/slide78.xml"/><Relationship Id="rId96" Type="http://schemas.openxmlformats.org/officeDocument/2006/relationships/slide" Target="slides/slide83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106" Type="http://schemas.openxmlformats.org/officeDocument/2006/relationships/slide" Target="slides/slide93.xml"/><Relationship Id="rId114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slide" Target="slides/slide52.xml"/><Relationship Id="rId73" Type="http://schemas.openxmlformats.org/officeDocument/2006/relationships/slide" Target="slides/slide60.xml"/><Relationship Id="rId78" Type="http://schemas.openxmlformats.org/officeDocument/2006/relationships/slide" Target="slides/slide65.xml"/><Relationship Id="rId81" Type="http://schemas.openxmlformats.org/officeDocument/2006/relationships/slide" Target="slides/slide68.xml"/><Relationship Id="rId86" Type="http://schemas.openxmlformats.org/officeDocument/2006/relationships/slide" Target="slides/slide73.xml"/><Relationship Id="rId94" Type="http://schemas.openxmlformats.org/officeDocument/2006/relationships/slide" Target="slides/slide81.xml"/><Relationship Id="rId99" Type="http://schemas.openxmlformats.org/officeDocument/2006/relationships/slide" Target="slides/slide86.xml"/><Relationship Id="rId101" Type="http://schemas.openxmlformats.org/officeDocument/2006/relationships/slide" Target="slides/slide8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39" Type="http://schemas.openxmlformats.org/officeDocument/2006/relationships/slide" Target="slides/slide26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21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76" Type="http://schemas.openxmlformats.org/officeDocument/2006/relationships/slide" Target="slides/slide63.xml"/><Relationship Id="rId97" Type="http://schemas.openxmlformats.org/officeDocument/2006/relationships/slide" Target="slides/slide84.xml"/><Relationship Id="rId104" Type="http://schemas.openxmlformats.org/officeDocument/2006/relationships/slide" Target="slides/slide9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8.xml"/><Relationship Id="rId92" Type="http://schemas.openxmlformats.org/officeDocument/2006/relationships/slide" Target="slides/slide7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kevincha\projects\writeups\thesis\slides\latency_trend_talk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vboxsrv\shared\ppts\micro-2013\sheets\latency-energy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vboxsrv\shared\ppts\micro-2013\sheets\latency-energy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vboxsrv\shared\ppts\pdl-retreat-talk\sheets\memfrac-apps.csv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vboxsrv\shared\ppts\pdl-retreat-talk\sheets\perf-energy.csv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microsoft-my.sharepoint.com/personal/visesha_microsoft_com/Documents/PPTs/Conferences/MICRO%202017/cgma-throughput-lo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microsoft-my.sharepoint.com/personal/visesha_microsoft_com/Documents/PPTs/Conferences/MICRO%202017/bitmap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microsoft-my.sharepoint.com/personal/visesha_microsoft_com/Documents/PPTs/Conferences/MICRO%202017/bitweaving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00506622718701"/>
          <c:y val="0.16071480580290401"/>
          <c:w val="0.82732323043042"/>
          <c:h val="0.66641303891524295"/>
        </c:manualLayout>
      </c:layout>
      <c:lineChart>
        <c:grouping val="standard"/>
        <c:varyColors val="0"/>
        <c:ser>
          <c:idx val="4"/>
          <c:order val="2"/>
          <c:tx>
            <c:strRef>
              <c:f>Trend!$N$56</c:f>
              <c:strCache>
                <c:ptCount val="1"/>
                <c:pt idx="0">
                  <c:v>Capacity</c:v>
                </c:pt>
              </c:strCache>
            </c:strRef>
          </c:tx>
          <c:spPr>
            <a:ln w="3810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triangle"/>
            <c:size val="14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cat>
            <c:numRef>
              <c:f>Trend!$O$51:$X$51</c:f>
              <c:numCache>
                <c:formatCode>General</c:formatCode>
                <c:ptCount val="10"/>
                <c:pt idx="0">
                  <c:v>1999</c:v>
                </c:pt>
                <c:pt idx="1">
                  <c:v>2003</c:v>
                </c:pt>
                <c:pt idx="2">
                  <c:v>2006</c:v>
                </c:pt>
                <c:pt idx="3">
                  <c:v>2008</c:v>
                </c:pt>
                <c:pt idx="4">
                  <c:v>2011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Trend!$O$56:$X$56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64</c:v>
                </c:pt>
                <c:pt idx="8">
                  <c:v>128</c:v>
                </c:pt>
                <c:pt idx="9">
                  <c:v>128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01-4EF9-943B-5CB8193D0BA3}"/>
            </c:ext>
          </c:extLst>
        </c:ser>
        <c:ser>
          <c:idx val="3"/>
          <c:order val="3"/>
          <c:tx>
            <c:strRef>
              <c:f>Trend!$N$55</c:f>
              <c:strCache>
                <c:ptCount val="1"/>
                <c:pt idx="0">
                  <c:v>Bandwidth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square"/>
            <c:size val="14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Trend!$O$51:$X$51</c:f>
              <c:numCache>
                <c:formatCode>General</c:formatCode>
                <c:ptCount val="10"/>
                <c:pt idx="0">
                  <c:v>1999</c:v>
                </c:pt>
                <c:pt idx="1">
                  <c:v>2003</c:v>
                </c:pt>
                <c:pt idx="2">
                  <c:v>2006</c:v>
                </c:pt>
                <c:pt idx="3">
                  <c:v>2008</c:v>
                </c:pt>
                <c:pt idx="4">
                  <c:v>2011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Trend!$O$55:$X$55</c:f>
              <c:numCache>
                <c:formatCode>General</c:formatCode>
                <c:ptCount val="10"/>
                <c:pt idx="0">
                  <c:v>1</c:v>
                </c:pt>
                <c:pt idx="1">
                  <c:v>3.007518796992481</c:v>
                </c:pt>
                <c:pt idx="2">
                  <c:v>6.0150375939849621</c:v>
                </c:pt>
                <c:pt idx="3">
                  <c:v>8.0150375939849603</c:v>
                </c:pt>
                <c:pt idx="4">
                  <c:v>10.02255639097744</c:v>
                </c:pt>
                <c:pt idx="5">
                  <c:v>12.030075187969921</c:v>
                </c:pt>
                <c:pt idx="6">
                  <c:v>14.030075187969921</c:v>
                </c:pt>
                <c:pt idx="7">
                  <c:v>16.03759398496241</c:v>
                </c:pt>
                <c:pt idx="8">
                  <c:v>18.045112781954881</c:v>
                </c:pt>
                <c:pt idx="9">
                  <c:v>19.548872180451131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01-4EF9-943B-5CB8193D0BA3}"/>
            </c:ext>
          </c:extLst>
        </c:ser>
        <c:ser>
          <c:idx val="2"/>
          <c:order val="4"/>
          <c:tx>
            <c:strRef>
              <c:f>Trend!$N$57</c:f>
              <c:strCache>
                <c:ptCount val="1"/>
                <c:pt idx="0">
                  <c:v>Latency</c:v>
                </c:pt>
              </c:strCache>
            </c:strRef>
          </c:tx>
          <c:spPr>
            <a:ln w="38100" cap="rnd">
              <a:solidFill>
                <a:srgbClr val="FF4136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FF4136"/>
              </a:solidFill>
              <a:ln w="9525">
                <a:solidFill>
                  <a:srgbClr val="FF4136"/>
                </a:solidFill>
              </a:ln>
              <a:effectLst/>
            </c:spPr>
          </c:marker>
          <c:cat>
            <c:numRef>
              <c:f>Trend!$O$51:$X$51</c:f>
              <c:numCache>
                <c:formatCode>General</c:formatCode>
                <c:ptCount val="10"/>
                <c:pt idx="0">
                  <c:v>1999</c:v>
                </c:pt>
                <c:pt idx="1">
                  <c:v>2003</c:v>
                </c:pt>
                <c:pt idx="2">
                  <c:v>2006</c:v>
                </c:pt>
                <c:pt idx="3">
                  <c:v>2008</c:v>
                </c:pt>
                <c:pt idx="4">
                  <c:v>2011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Trend!$O$58:$X$58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1.043478260869565</c:v>
                </c:pt>
                <c:pt idx="3">
                  <c:v>1.142857142857143</c:v>
                </c:pt>
                <c:pt idx="4">
                  <c:v>1.2121212121212119</c:v>
                </c:pt>
                <c:pt idx="5">
                  <c:v>1.263157894736842</c:v>
                </c:pt>
                <c:pt idx="6">
                  <c:v>1.2520868113522541</c:v>
                </c:pt>
                <c:pt idx="7">
                  <c:v>1.274968125796855</c:v>
                </c:pt>
                <c:pt idx="8">
                  <c:v>1.2998266897746971</c:v>
                </c:pt>
                <c:pt idx="9">
                  <c:v>1.31868131868132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301-4EF9-943B-5CB8193D0B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16513112"/>
        <c:axId val="-2016507688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Trend!$N$52</c15:sqref>
                        </c15:formulaRef>
                      </c:ext>
                    </c:extLst>
                    <c:strCache>
                      <c:ptCount val="1"/>
                      <c:pt idx="0">
                        <c:v>Activation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14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Trend!$O$51:$X$51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1999</c:v>
                      </c:pt>
                      <c:pt idx="1">
                        <c:v>2003</c:v>
                      </c:pt>
                      <c:pt idx="2">
                        <c:v>2006</c:v>
                      </c:pt>
                      <c:pt idx="3">
                        <c:v>2008</c:v>
                      </c:pt>
                      <c:pt idx="4">
                        <c:v>2011</c:v>
                      </c:pt>
                      <c:pt idx="5">
                        <c:v>2013</c:v>
                      </c:pt>
                      <c:pt idx="6">
                        <c:v>2014</c:v>
                      </c:pt>
                      <c:pt idx="7">
                        <c:v>2015</c:v>
                      </c:pt>
                      <c:pt idx="8">
                        <c:v>2016</c:v>
                      </c:pt>
                      <c:pt idx="9">
                        <c:v>2017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Trend!$O$52:$V$52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0.9</c:v>
                      </c:pt>
                      <c:pt idx="5">
                        <c:v>0.83333333333333304</c:v>
                      </c:pt>
                      <c:pt idx="6">
                        <c:v>0.92800000000000005</c:v>
                      </c:pt>
                      <c:pt idx="7">
                        <c:v>0.93733333333333302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D301-4EF9-943B-5CB8193D0BA3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Trend!$N$53</c15:sqref>
                        </c15:formulaRef>
                      </c:ext>
                    </c:extLst>
                    <c:strCache>
                      <c:ptCount val="1"/>
                      <c:pt idx="0">
                        <c:v>Precharge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x"/>
                  <c:size val="14"/>
                  <c:spPr>
                    <a:noFill/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Trend!$O$51:$X$51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1999</c:v>
                      </c:pt>
                      <c:pt idx="1">
                        <c:v>2003</c:v>
                      </c:pt>
                      <c:pt idx="2">
                        <c:v>2006</c:v>
                      </c:pt>
                      <c:pt idx="3">
                        <c:v>2008</c:v>
                      </c:pt>
                      <c:pt idx="4">
                        <c:v>2011</c:v>
                      </c:pt>
                      <c:pt idx="5">
                        <c:v>2013</c:v>
                      </c:pt>
                      <c:pt idx="6">
                        <c:v>2014</c:v>
                      </c:pt>
                      <c:pt idx="7">
                        <c:v>2015</c:v>
                      </c:pt>
                      <c:pt idx="8">
                        <c:v>2016</c:v>
                      </c:pt>
                      <c:pt idx="9">
                        <c:v>2017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Trend!$O$53:$V$53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0.9</c:v>
                      </c:pt>
                      <c:pt idx="5">
                        <c:v>0.83333333333333304</c:v>
                      </c:pt>
                      <c:pt idx="6">
                        <c:v>0.92800000000000005</c:v>
                      </c:pt>
                      <c:pt idx="7">
                        <c:v>0.93733333333333302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D301-4EF9-943B-5CB8193D0BA3}"/>
                  </c:ext>
                </c:extLst>
              </c15:ser>
            </c15:filteredLineSeries>
          </c:ext>
        </c:extLst>
      </c:lineChart>
      <c:catAx>
        <c:axId val="-2016513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-2016507688"/>
        <c:crosses val="autoZero"/>
        <c:auto val="1"/>
        <c:lblAlgn val="ctr"/>
        <c:lblOffset val="100"/>
        <c:noMultiLvlLbl val="0"/>
      </c:catAx>
      <c:valAx>
        <c:axId val="-2016507688"/>
        <c:scaling>
          <c:logBase val="10"/>
          <c:orientation val="minMax"/>
          <c:max val="150"/>
          <c:min val="1"/>
        </c:scaling>
        <c:delete val="0"/>
        <c:axPos val="l"/>
        <c:majorGridlines>
          <c:spPr>
            <a:ln w="190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r>
                  <a:rPr lang="en-US"/>
                  <a:t>DRAM Improvement (log)</a:t>
                </a:r>
              </a:p>
            </c:rich>
          </c:tx>
          <c:layout>
            <c:manualLayout>
              <c:xMode val="edge"/>
              <c:yMode val="edge"/>
              <c:x val="3.91802270431953E-3"/>
              <c:y val="0.10365486691960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-201651311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9817285683346"/>
          <c:y val="1.4274251973468001E-3"/>
          <c:w val="0.66589575864953399"/>
          <c:h val="9.92823376207608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Gill Sans MT" panose="020B0502020104020203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Latency Reduction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Latency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cat>
            <c:multiLvlStrRef>
              <c:f>Sheet1!$A$2:$B$5</c:f>
              <c:multiLvlStrCache>
                <c:ptCount val="4"/>
                <c:lvl>
                  <c:pt idx="0">
                    <c:v>Intra-Subarray</c:v>
                  </c:pt>
                  <c:pt idx="1">
                    <c:v>Inter-Bank</c:v>
                  </c:pt>
                  <c:pt idx="2">
                    <c:v>Inter-Subarray</c:v>
                  </c:pt>
                  <c:pt idx="3">
                    <c:v>Intra-Subarray</c:v>
                  </c:pt>
                </c:lvl>
                <c:lvl>
                  <c:pt idx="0">
                    <c:v>Copy</c:v>
                  </c:pt>
                  <c:pt idx="3">
                    <c:v>Zero</c:v>
                  </c:pt>
                </c:lvl>
              </c:multiLvlStrCache>
            </c:multiLvl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11.62</c:v>
                </c:pt>
                <c:pt idx="1">
                  <c:v>1.93</c:v>
                </c:pt>
                <c:pt idx="2">
                  <c:v>0.99</c:v>
                </c:pt>
                <c:pt idx="3">
                  <c:v>6.06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57-47E4-8E2D-98D59F0A6F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3135768"/>
        <c:axId val="2143138808"/>
      </c:barChart>
      <c:catAx>
        <c:axId val="2143135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0"/>
            </a:pPr>
            <a:endParaRPr lang="en-US"/>
          </a:p>
        </c:txPr>
        <c:crossAx val="2143138808"/>
        <c:crosses val="autoZero"/>
        <c:auto val="1"/>
        <c:lblAlgn val="ctr"/>
        <c:lblOffset val="100"/>
        <c:noMultiLvlLbl val="0"/>
      </c:catAx>
      <c:valAx>
        <c:axId val="2143138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14313576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Energy Reduction</a:t>
            </a:r>
          </a:p>
        </c:rich>
      </c:tx>
      <c:layout>
        <c:manualLayout>
          <c:xMode val="edge"/>
          <c:yMode val="edge"/>
          <c:x val="0.20588275634191799"/>
          <c:y val="1.515151515151520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4787626012307"/>
          <c:y val="0.16690030223494801"/>
          <c:w val="0.78037468594335402"/>
          <c:h val="0.39190885230255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Sheet1!$H$1</c:f>
              <c:strCache>
                <c:ptCount val="1"/>
                <c:pt idx="0">
                  <c:v>Energy</c:v>
                </c:pt>
              </c:strCache>
            </c:strRef>
          </c:tx>
          <c:spPr>
            <a:solidFill>
              <a:schemeClr val="dk1"/>
            </a:solidFill>
            <a:ln w="25400" cap="flat" cmpd="sng" algn="ctr">
              <a:noFill/>
              <a:prstDash val="solid"/>
            </a:ln>
            <a:effectLst/>
          </c:spPr>
          <c:invertIfNegative val="0"/>
          <c:cat>
            <c:multiLvlStrRef>
              <c:f>Sheet1!$F$2:$G$5</c:f>
              <c:multiLvlStrCache>
                <c:ptCount val="4"/>
                <c:lvl>
                  <c:pt idx="0">
                    <c:v>Intra-Subarray</c:v>
                  </c:pt>
                  <c:pt idx="1">
                    <c:v>Inter-Bank</c:v>
                  </c:pt>
                  <c:pt idx="2">
                    <c:v>Inter-Subarray</c:v>
                  </c:pt>
                  <c:pt idx="3">
                    <c:v>Intra-Subarray</c:v>
                  </c:pt>
                </c:lvl>
                <c:lvl>
                  <c:pt idx="0">
                    <c:v>Copy</c:v>
                  </c:pt>
                  <c:pt idx="3">
                    <c:v>Zero</c:v>
                  </c:pt>
                </c:lvl>
              </c:multiLvlStrCache>
            </c:multiLvlStrRef>
          </c:cat>
          <c:val>
            <c:numRef>
              <c:f>Sheet1!$H$2:$H$5</c:f>
              <c:numCache>
                <c:formatCode>General</c:formatCode>
                <c:ptCount val="4"/>
                <c:pt idx="0">
                  <c:v>74.400000000000006</c:v>
                </c:pt>
                <c:pt idx="1">
                  <c:v>3.2</c:v>
                </c:pt>
                <c:pt idx="2">
                  <c:v>1.5</c:v>
                </c:pt>
                <c:pt idx="3">
                  <c:v>41.5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4B-40FA-91EE-F183F07AF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3171080"/>
        <c:axId val="2143174120"/>
      </c:barChart>
      <c:catAx>
        <c:axId val="2143171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43174120"/>
        <c:crosses val="autoZero"/>
        <c:auto val="1"/>
        <c:lblAlgn val="ctr"/>
        <c:lblOffset val="100"/>
        <c:noMultiLvlLbl val="0"/>
      </c:catAx>
      <c:valAx>
        <c:axId val="2143174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143171080"/>
        <c:crosses val="autoZero"/>
        <c:crossBetween val="between"/>
        <c:majorUnit val="20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632006354506201"/>
          <c:y val="0.17359212684527101"/>
          <c:w val="0.85385370549901196"/>
          <c:h val="0.702226477021781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'memfrac-apps'!$B$1</c:f>
              <c:strCache>
                <c:ptCount val="1"/>
                <c:pt idx="0">
                  <c:v>Read</c:v>
                </c:pt>
              </c:strCache>
            </c:strRef>
          </c:tx>
          <c:spPr>
            <a:solidFill>
              <a:srgbClr val="262626">
                <a:lumMod val="75000"/>
                <a:lumOff val="25000"/>
              </a:srgbClr>
            </a:solidFill>
            <a:ln>
              <a:noFill/>
            </a:ln>
          </c:spPr>
          <c:invertIfNegative val="0"/>
          <c:cat>
            <c:strRef>
              <c:f>'memfrac-apps'!$A$2:$A$7</c:f>
              <c:strCache>
                <c:ptCount val="6"/>
                <c:pt idx="0">
                  <c:v>bootup</c:v>
                </c:pt>
                <c:pt idx="1">
                  <c:v>compile</c:v>
                </c:pt>
                <c:pt idx="2">
                  <c:v>forkbench</c:v>
                </c:pt>
                <c:pt idx="3">
                  <c:v>mcached</c:v>
                </c:pt>
                <c:pt idx="4">
                  <c:v>mysql</c:v>
                </c:pt>
                <c:pt idx="5">
                  <c:v>shell</c:v>
                </c:pt>
              </c:strCache>
            </c:strRef>
          </c:cat>
          <c:val>
            <c:numRef>
              <c:f>'memfrac-apps'!$B$2:$B$7</c:f>
              <c:numCache>
                <c:formatCode>General</c:formatCode>
                <c:ptCount val="6"/>
                <c:pt idx="0">
                  <c:v>0.273936701</c:v>
                </c:pt>
                <c:pt idx="1">
                  <c:v>0.34894197100000002</c:v>
                </c:pt>
                <c:pt idx="2">
                  <c:v>5.4305079999999999E-2</c:v>
                </c:pt>
                <c:pt idx="3">
                  <c:v>0.45435130499999998</c:v>
                </c:pt>
                <c:pt idx="4">
                  <c:v>0.43893370100000001</c:v>
                </c:pt>
                <c:pt idx="5">
                  <c:v>9.9544654999999996E-2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76-43E9-A3AB-9B46578FFF20}"/>
            </c:ext>
          </c:extLst>
        </c:ser>
        <c:ser>
          <c:idx val="1"/>
          <c:order val="1"/>
          <c:tx>
            <c:strRef>
              <c:f>'memfrac-apps'!$C$1</c:f>
              <c:strCache>
                <c:ptCount val="1"/>
                <c:pt idx="0">
                  <c:v>Write</c:v>
                </c:pt>
              </c:strCache>
            </c:strRef>
          </c:tx>
          <c:spPr>
            <a:solidFill>
              <a:srgbClr val="262626">
                <a:lumMod val="50000"/>
                <a:lumOff val="50000"/>
              </a:srgbClr>
            </a:solidFill>
            <a:ln>
              <a:noFill/>
            </a:ln>
          </c:spPr>
          <c:invertIfNegative val="0"/>
          <c:cat>
            <c:strRef>
              <c:f>'memfrac-apps'!$A$2:$A$7</c:f>
              <c:strCache>
                <c:ptCount val="6"/>
                <c:pt idx="0">
                  <c:v>bootup</c:v>
                </c:pt>
                <c:pt idx="1">
                  <c:v>compile</c:v>
                </c:pt>
                <c:pt idx="2">
                  <c:v>forkbench</c:v>
                </c:pt>
                <c:pt idx="3">
                  <c:v>mcached</c:v>
                </c:pt>
                <c:pt idx="4">
                  <c:v>mysql</c:v>
                </c:pt>
                <c:pt idx="5">
                  <c:v>shell</c:v>
                </c:pt>
              </c:strCache>
            </c:strRef>
          </c:cat>
          <c:val>
            <c:numRef>
              <c:f>'memfrac-apps'!$C$2:$C$7</c:f>
              <c:numCache>
                <c:formatCode>General</c:formatCode>
                <c:ptCount val="6"/>
                <c:pt idx="0">
                  <c:v>0.27185014200000002</c:v>
                </c:pt>
                <c:pt idx="1">
                  <c:v>0.33216862699999999</c:v>
                </c:pt>
                <c:pt idx="2">
                  <c:v>0.322792623</c:v>
                </c:pt>
                <c:pt idx="3">
                  <c:v>0.45420634100000001</c:v>
                </c:pt>
                <c:pt idx="4">
                  <c:v>0.43768948600000002</c:v>
                </c:pt>
                <c:pt idx="5">
                  <c:v>8.97559990000001E-2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76-43E9-A3AB-9B46578FFF20}"/>
            </c:ext>
          </c:extLst>
        </c:ser>
        <c:ser>
          <c:idx val="2"/>
          <c:order val="2"/>
          <c:tx>
            <c:strRef>
              <c:f>'memfrac-apps'!$D$1</c:f>
              <c:strCache>
                <c:ptCount val="1"/>
                <c:pt idx="0">
                  <c:v>Copy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</c:spPr>
          <c:invertIfNegative val="0"/>
          <c:cat>
            <c:strRef>
              <c:f>'memfrac-apps'!$A$2:$A$7</c:f>
              <c:strCache>
                <c:ptCount val="6"/>
                <c:pt idx="0">
                  <c:v>bootup</c:v>
                </c:pt>
                <c:pt idx="1">
                  <c:v>compile</c:v>
                </c:pt>
                <c:pt idx="2">
                  <c:v>forkbench</c:v>
                </c:pt>
                <c:pt idx="3">
                  <c:v>mcached</c:v>
                </c:pt>
                <c:pt idx="4">
                  <c:v>mysql</c:v>
                </c:pt>
                <c:pt idx="5">
                  <c:v>shell</c:v>
                </c:pt>
              </c:strCache>
            </c:strRef>
          </c:cat>
          <c:val>
            <c:numRef>
              <c:f>'memfrac-apps'!$D$2:$D$7</c:f>
              <c:numCache>
                <c:formatCode>General</c:formatCode>
                <c:ptCount val="6"/>
                <c:pt idx="0">
                  <c:v>0.21550672300000001</c:v>
                </c:pt>
                <c:pt idx="1">
                  <c:v>0</c:v>
                </c:pt>
                <c:pt idx="2">
                  <c:v>0.61578032000000005</c:v>
                </c:pt>
                <c:pt idx="3">
                  <c:v>0</c:v>
                </c:pt>
                <c:pt idx="4">
                  <c:v>0</c:v>
                </c:pt>
                <c:pt idx="5">
                  <c:v>0.420163116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76-43E9-A3AB-9B46578FFF20}"/>
            </c:ext>
          </c:extLst>
        </c:ser>
        <c:ser>
          <c:idx val="3"/>
          <c:order val="3"/>
          <c:tx>
            <c:strRef>
              <c:f>'memfrac-apps'!$E$1</c:f>
              <c:strCache>
                <c:ptCount val="1"/>
                <c:pt idx="0">
                  <c:v>Zero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</c:spPr>
          <c:invertIfNegative val="0"/>
          <c:cat>
            <c:strRef>
              <c:f>'memfrac-apps'!$A$2:$A$7</c:f>
              <c:strCache>
                <c:ptCount val="6"/>
                <c:pt idx="0">
                  <c:v>bootup</c:v>
                </c:pt>
                <c:pt idx="1">
                  <c:v>compile</c:v>
                </c:pt>
                <c:pt idx="2">
                  <c:v>forkbench</c:v>
                </c:pt>
                <c:pt idx="3">
                  <c:v>mcached</c:v>
                </c:pt>
                <c:pt idx="4">
                  <c:v>mysql</c:v>
                </c:pt>
                <c:pt idx="5">
                  <c:v>shell</c:v>
                </c:pt>
              </c:strCache>
            </c:strRef>
          </c:cat>
          <c:val>
            <c:numRef>
              <c:f>'memfrac-apps'!$E$2:$E$7</c:f>
              <c:numCache>
                <c:formatCode>General</c:formatCode>
                <c:ptCount val="6"/>
                <c:pt idx="0">
                  <c:v>0.238706434</c:v>
                </c:pt>
                <c:pt idx="1">
                  <c:v>0.31888940300000002</c:v>
                </c:pt>
                <c:pt idx="2">
                  <c:v>7.1219780000000002E-3</c:v>
                </c:pt>
                <c:pt idx="3">
                  <c:v>9.1442354000000003E-2</c:v>
                </c:pt>
                <c:pt idx="4">
                  <c:v>0.123376814</c:v>
                </c:pt>
                <c:pt idx="5">
                  <c:v>0.39053622999999998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76-43E9-A3AB-9B46578FFF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2834440"/>
        <c:axId val="2142837560"/>
      </c:barChart>
      <c:catAx>
        <c:axId val="2142834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142837560"/>
        <c:crosses val="autoZero"/>
        <c:auto val="1"/>
        <c:lblAlgn val="ctr"/>
        <c:lblOffset val="100"/>
        <c:noMultiLvlLbl val="0"/>
      </c:catAx>
      <c:valAx>
        <c:axId val="2142837560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Fraction of Memory Traffic</a:t>
                </a:r>
              </a:p>
            </c:rich>
          </c:tx>
          <c:layout>
            <c:manualLayout>
              <c:xMode val="edge"/>
              <c:yMode val="edge"/>
              <c:x val="7.7777784582483498E-3"/>
              <c:y val="0.18449401653124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42834440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15317379467902101"/>
          <c:y val="3.7483742961209703E-2"/>
          <c:w val="0.77868896341820604"/>
          <c:h val="9.4128025663459305E-2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8294669145682"/>
          <c:y val="5.0925925925925902E-2"/>
          <c:w val="0.82965675159486296"/>
          <c:h val="0.81464601106221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'perf-energy'!$B$1</c:f>
              <c:strCache>
                <c:ptCount val="1"/>
                <c:pt idx="0">
                  <c:v>IPC Improvement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'perf-energy'!$A$2:$A$7</c:f>
              <c:strCache>
                <c:ptCount val="6"/>
                <c:pt idx="0">
                  <c:v>bootup</c:v>
                </c:pt>
                <c:pt idx="1">
                  <c:v>compile</c:v>
                </c:pt>
                <c:pt idx="2">
                  <c:v>forkbench</c:v>
                </c:pt>
                <c:pt idx="3">
                  <c:v>mcached</c:v>
                </c:pt>
                <c:pt idx="4">
                  <c:v>mysql</c:v>
                </c:pt>
                <c:pt idx="5">
                  <c:v>shell</c:v>
                </c:pt>
              </c:strCache>
            </c:strRef>
          </c:cat>
          <c:val>
            <c:numRef>
              <c:f>'perf-energy'!$B$2:$B$7</c:f>
              <c:numCache>
                <c:formatCode>General</c:formatCode>
                <c:ptCount val="6"/>
                <c:pt idx="0">
                  <c:v>15</c:v>
                </c:pt>
                <c:pt idx="1">
                  <c:v>9</c:v>
                </c:pt>
                <c:pt idx="2">
                  <c:v>43</c:v>
                </c:pt>
                <c:pt idx="3">
                  <c:v>4</c:v>
                </c:pt>
                <c:pt idx="4">
                  <c:v>4</c:v>
                </c:pt>
                <c:pt idx="5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84-460D-B19A-4F6281BBCC56}"/>
            </c:ext>
          </c:extLst>
        </c:ser>
        <c:ser>
          <c:idx val="1"/>
          <c:order val="1"/>
          <c:tx>
            <c:strRef>
              <c:f>'perf-energy'!$C$1</c:f>
              <c:strCache>
                <c:ptCount val="1"/>
                <c:pt idx="0">
                  <c:v>Energy Reduction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'perf-energy'!$A$2:$A$7</c:f>
              <c:strCache>
                <c:ptCount val="6"/>
                <c:pt idx="0">
                  <c:v>bootup</c:v>
                </c:pt>
                <c:pt idx="1">
                  <c:v>compile</c:v>
                </c:pt>
                <c:pt idx="2">
                  <c:v>forkbench</c:v>
                </c:pt>
                <c:pt idx="3">
                  <c:v>mcached</c:v>
                </c:pt>
                <c:pt idx="4">
                  <c:v>mysql</c:v>
                </c:pt>
                <c:pt idx="5">
                  <c:v>shell</c:v>
                </c:pt>
              </c:strCache>
            </c:strRef>
          </c:cat>
          <c:val>
            <c:numRef>
              <c:f>'perf-energy'!$C$2:$C$7</c:f>
              <c:numCache>
                <c:formatCode>General</c:formatCode>
                <c:ptCount val="6"/>
                <c:pt idx="0">
                  <c:v>40</c:v>
                </c:pt>
                <c:pt idx="1">
                  <c:v>32</c:v>
                </c:pt>
                <c:pt idx="2">
                  <c:v>60</c:v>
                </c:pt>
                <c:pt idx="3">
                  <c:v>15</c:v>
                </c:pt>
                <c:pt idx="4">
                  <c:v>17</c:v>
                </c:pt>
                <c:pt idx="5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84-460D-B19A-4F6281BBCC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2402904"/>
        <c:axId val="2142405912"/>
      </c:barChart>
      <c:catAx>
        <c:axId val="2142402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142405912"/>
        <c:crosses val="autoZero"/>
        <c:auto val="1"/>
        <c:lblAlgn val="ctr"/>
        <c:lblOffset val="100"/>
        <c:noMultiLvlLbl val="0"/>
      </c:catAx>
      <c:valAx>
        <c:axId val="21424059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% Compared to Baseline</a:t>
                </a:r>
              </a:p>
            </c:rich>
          </c:tx>
          <c:layout>
            <c:manualLayout>
              <c:xMode val="edge"/>
              <c:yMode val="edge"/>
              <c:x val="1.44230969254128E-2"/>
              <c:y val="3.248272423946509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42402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307081301480799"/>
          <c:y val="3.40183473981229E-2"/>
          <c:w val="0.75749680920451701"/>
          <c:h val="0.102619568387285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Performance Improvement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not</c:v>
                </c:pt>
                <c:pt idx="1">
                  <c:v>and/or</c:v>
                </c:pt>
                <c:pt idx="2">
                  <c:v>nand/nor</c:v>
                </c:pt>
                <c:pt idx="3">
                  <c:v>xor/xnor</c:v>
                </c:pt>
                <c:pt idx="4">
                  <c:v>mean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51.625072590216071</c:v>
                </c:pt>
                <c:pt idx="1">
                  <c:v>38.319318547805693</c:v>
                </c:pt>
                <c:pt idx="2">
                  <c:v>30.696451818408452</c:v>
                </c:pt>
                <c:pt idx="3">
                  <c:v>21.856644108070327</c:v>
                </c:pt>
                <c:pt idx="4" formatCode="General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E6-4FB8-B3DF-268ECDE22F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Energy Reduction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not</c:v>
                </c:pt>
                <c:pt idx="1">
                  <c:v>and/or</c:v>
                </c:pt>
                <c:pt idx="2">
                  <c:v>nand/nor</c:v>
                </c:pt>
                <c:pt idx="3">
                  <c:v>xor/xnor</c:v>
                </c:pt>
                <c:pt idx="4">
                  <c:v>mean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59.5</c:v>
                </c:pt>
                <c:pt idx="1">
                  <c:v>43.9</c:v>
                </c:pt>
                <c:pt idx="2">
                  <c:v>35.1</c:v>
                </c:pt>
                <c:pt idx="3">
                  <c:v>25.1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E6-4FB8-B3DF-268ECDE22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439093032"/>
        <c:axId val="439090408"/>
      </c:barChart>
      <c:catAx>
        <c:axId val="439093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090408"/>
        <c:crosses val="autoZero"/>
        <c:auto val="1"/>
        <c:lblAlgn val="ctr"/>
        <c:lblOffset val="100"/>
        <c:noMultiLvlLbl val="0"/>
      </c:catAx>
      <c:valAx>
        <c:axId val="439090408"/>
        <c:scaling>
          <c:orientation val="minMax"/>
          <c:max val="7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09303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12383679312814"/>
          <c:y val="3.7004017228975623E-2"/>
          <c:w val="0.8101185874492961"/>
          <c:h val="0.728256210918781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'[bitmap.xlsx]rlite-small'!$C$1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'[bitmap.xlsx]rlite-small'!$A$2:$B$7</c:f>
              <c:multiLvlStrCache>
                <c:ptCount val="6"/>
                <c:lvl>
                  <c:pt idx="0">
                    <c:v>w = 2</c:v>
                  </c:pt>
                  <c:pt idx="1">
                    <c:v>w = 3</c:v>
                  </c:pt>
                  <c:pt idx="2">
                    <c:v>w = 4</c:v>
                  </c:pt>
                  <c:pt idx="3">
                    <c:v>w = 2</c:v>
                  </c:pt>
                  <c:pt idx="4">
                    <c:v>w = 3</c:v>
                  </c:pt>
                  <c:pt idx="5">
                    <c:v>w = 4</c:v>
                  </c:pt>
                </c:lvl>
                <c:lvl>
                  <c:pt idx="0">
                    <c:v>n = 8m</c:v>
                  </c:pt>
                  <c:pt idx="3">
                    <c:v>n = 16m</c:v>
                  </c:pt>
                </c:lvl>
              </c:multiLvlStrCache>
            </c:multiLvlStrRef>
          </c:cat>
          <c:val>
            <c:numRef>
              <c:f>'[bitmap.xlsx]rlite-small'!$C$2:$C$7</c:f>
              <c:numCache>
                <c:formatCode>General</c:formatCode>
                <c:ptCount val="6"/>
                <c:pt idx="0">
                  <c:v>27.92</c:v>
                </c:pt>
                <c:pt idx="1">
                  <c:v>41.72</c:v>
                </c:pt>
                <c:pt idx="2">
                  <c:v>54.84</c:v>
                </c:pt>
                <c:pt idx="3">
                  <c:v>58</c:v>
                </c:pt>
                <c:pt idx="4">
                  <c:v>85.44</c:v>
                </c:pt>
                <c:pt idx="5">
                  <c:v>112.92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96-4C42-AE1B-43BF2FD8E6A7}"/>
            </c:ext>
          </c:extLst>
        </c:ser>
        <c:ser>
          <c:idx val="1"/>
          <c:order val="1"/>
          <c:tx>
            <c:strRef>
              <c:f>'[bitmap.xlsx]rlite-small'!$D$1</c:f>
              <c:strCache>
                <c:ptCount val="1"/>
                <c:pt idx="0">
                  <c:v>Ambit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'[bitmap.xlsx]rlite-small'!$A$2:$B$7</c:f>
              <c:multiLvlStrCache>
                <c:ptCount val="6"/>
                <c:lvl>
                  <c:pt idx="0">
                    <c:v>w = 2</c:v>
                  </c:pt>
                  <c:pt idx="1">
                    <c:v>w = 3</c:v>
                  </c:pt>
                  <c:pt idx="2">
                    <c:v>w = 4</c:v>
                  </c:pt>
                  <c:pt idx="3">
                    <c:v>w = 2</c:v>
                  </c:pt>
                  <c:pt idx="4">
                    <c:v>w = 3</c:v>
                  </c:pt>
                  <c:pt idx="5">
                    <c:v>w = 4</c:v>
                  </c:pt>
                </c:lvl>
                <c:lvl>
                  <c:pt idx="0">
                    <c:v>n = 8m</c:v>
                  </c:pt>
                  <c:pt idx="3">
                    <c:v>n = 16m</c:v>
                  </c:pt>
                </c:lvl>
              </c:multiLvlStrCache>
            </c:multiLvlStrRef>
          </c:cat>
          <c:val>
            <c:numRef>
              <c:f>'[bitmap.xlsx]rlite-small'!$D$2:$D$7</c:f>
              <c:numCache>
                <c:formatCode>General</c:formatCode>
                <c:ptCount val="6"/>
                <c:pt idx="0">
                  <c:v>5.16</c:v>
                </c:pt>
                <c:pt idx="1">
                  <c:v>6.88</c:v>
                </c:pt>
                <c:pt idx="2">
                  <c:v>8.64</c:v>
                </c:pt>
                <c:pt idx="3">
                  <c:v>10.199999999999999</c:v>
                </c:pt>
                <c:pt idx="4">
                  <c:v>13.68</c:v>
                </c:pt>
                <c:pt idx="5">
                  <c:v>17.16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96-4C42-AE1B-43BF2FD8E6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434582856"/>
        <c:axId val="434585152"/>
      </c:barChart>
      <c:catAx>
        <c:axId val="434582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4585152"/>
        <c:crosses val="autoZero"/>
        <c:auto val="1"/>
        <c:lblAlgn val="ctr"/>
        <c:lblOffset val="100"/>
        <c:noMultiLvlLbl val="0"/>
      </c:catAx>
      <c:valAx>
        <c:axId val="434585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cap="none" baseline="0" dirty="0"/>
                  <a:t>Execution Time of Query</a:t>
                </a:r>
              </a:p>
            </c:rich>
          </c:tx>
          <c:layout>
            <c:manualLayout>
              <c:xMode val="edge"/>
              <c:yMode val="edge"/>
              <c:x val="6.2386065378191354E-3"/>
              <c:y val="7.734180026968978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4582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2863159150560727"/>
          <c:y val="4.3361650626805817E-2"/>
          <c:w val="0.37000942495824385"/>
          <c:h val="0.10078119257192229"/>
        </c:manualLayout>
      </c:layout>
      <c:overlay val="0"/>
      <c:spPr>
        <a:solidFill>
          <a:schemeClr val="bg1"/>
        </a:solidFill>
        <a:ln>
          <a:solidFill>
            <a:schemeClr val="tx1">
              <a:lumMod val="50000"/>
              <a:lumOff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60992375953006"/>
          <c:y val="0.18296846696979779"/>
          <c:w val="0.82992975878015252"/>
          <c:h val="0.62041957783446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[bitweaving.xlsx]bitweaving!$B$1</c:f>
              <c:strCache>
                <c:ptCount val="1"/>
                <c:pt idx="0">
                  <c:v>1m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elete val="1"/>
          </c:dLbls>
          <c:cat>
            <c:numRef>
              <c:f>[bitweaving.xlsx]bitweaving!$A$2:$A$9</c:f>
              <c:numCache>
                <c:formatCode>General</c:formatCode>
                <c:ptCount val="8"/>
                <c:pt idx="0">
                  <c:v>4</c:v>
                </c:pt>
                <c:pt idx="1">
                  <c:v>8</c:v>
                </c:pt>
                <c:pt idx="2">
                  <c:v>12</c:v>
                </c:pt>
                <c:pt idx="3">
                  <c:v>16</c:v>
                </c:pt>
                <c:pt idx="4">
                  <c:v>20</c:v>
                </c:pt>
                <c:pt idx="5">
                  <c:v>24</c:v>
                </c:pt>
                <c:pt idx="6">
                  <c:v>28</c:v>
                </c:pt>
                <c:pt idx="7">
                  <c:v>32</c:v>
                </c:pt>
              </c:numCache>
            </c:numRef>
          </c:cat>
          <c:val>
            <c:numRef>
              <c:f>[bitweaving.xlsx]bitweaving!$B$2:$B$9</c:f>
              <c:numCache>
                <c:formatCode>General</c:formatCode>
                <c:ptCount val="8"/>
                <c:pt idx="0">
                  <c:v>1.8</c:v>
                </c:pt>
                <c:pt idx="1">
                  <c:v>2.7</c:v>
                </c:pt>
                <c:pt idx="2">
                  <c:v>3.5</c:v>
                </c:pt>
                <c:pt idx="3">
                  <c:v>4.0999999999999996</c:v>
                </c:pt>
                <c:pt idx="4">
                  <c:v>9.6</c:v>
                </c:pt>
                <c:pt idx="5">
                  <c:v>10.6</c:v>
                </c:pt>
                <c:pt idx="6">
                  <c:v>11</c:v>
                </c:pt>
                <c:pt idx="7">
                  <c:v>11.6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11-415E-8B4A-0787890D990C}"/>
            </c:ext>
          </c:extLst>
        </c:ser>
        <c:ser>
          <c:idx val="1"/>
          <c:order val="1"/>
          <c:tx>
            <c:strRef>
              <c:f>[bitweaving.xlsx]bitweaving!$C$1</c:f>
              <c:strCache>
                <c:ptCount val="1"/>
                <c:pt idx="0">
                  <c:v>2m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elete val="1"/>
          </c:dLbls>
          <c:cat>
            <c:numRef>
              <c:f>[bitweaving.xlsx]bitweaving!$A$2:$A$9</c:f>
              <c:numCache>
                <c:formatCode>General</c:formatCode>
                <c:ptCount val="8"/>
                <c:pt idx="0">
                  <c:v>4</c:v>
                </c:pt>
                <c:pt idx="1">
                  <c:v>8</c:v>
                </c:pt>
                <c:pt idx="2">
                  <c:v>12</c:v>
                </c:pt>
                <c:pt idx="3">
                  <c:v>16</c:v>
                </c:pt>
                <c:pt idx="4">
                  <c:v>20</c:v>
                </c:pt>
                <c:pt idx="5">
                  <c:v>24</c:v>
                </c:pt>
                <c:pt idx="6">
                  <c:v>28</c:v>
                </c:pt>
                <c:pt idx="7">
                  <c:v>32</c:v>
                </c:pt>
              </c:numCache>
            </c:numRef>
          </c:cat>
          <c:val>
            <c:numRef>
              <c:f>[bitweaving.xlsx]bitweaving!$C$2:$C$9</c:f>
              <c:numCache>
                <c:formatCode>General</c:formatCode>
                <c:ptCount val="8"/>
                <c:pt idx="0">
                  <c:v>1.8</c:v>
                </c:pt>
                <c:pt idx="1">
                  <c:v>2.8</c:v>
                </c:pt>
                <c:pt idx="2">
                  <c:v>7.6</c:v>
                </c:pt>
                <c:pt idx="3">
                  <c:v>9</c:v>
                </c:pt>
                <c:pt idx="4">
                  <c:v>9.8000000000000007</c:v>
                </c:pt>
                <c:pt idx="5">
                  <c:v>10.8</c:v>
                </c:pt>
                <c:pt idx="6">
                  <c:v>11.2</c:v>
                </c:pt>
                <c:pt idx="7">
                  <c:v>11.7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11-415E-8B4A-0787890D990C}"/>
            </c:ext>
          </c:extLst>
        </c:ser>
        <c:ser>
          <c:idx val="2"/>
          <c:order val="2"/>
          <c:tx>
            <c:strRef>
              <c:f>[bitweaving.xlsx]bitweaving!$D$1</c:f>
              <c:strCache>
                <c:ptCount val="1"/>
                <c:pt idx="0">
                  <c:v>4m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elete val="1"/>
          </c:dLbls>
          <c:cat>
            <c:numRef>
              <c:f>[bitweaving.xlsx]bitweaving!$A$2:$A$9</c:f>
              <c:numCache>
                <c:formatCode>General</c:formatCode>
                <c:ptCount val="8"/>
                <c:pt idx="0">
                  <c:v>4</c:v>
                </c:pt>
                <c:pt idx="1">
                  <c:v>8</c:v>
                </c:pt>
                <c:pt idx="2">
                  <c:v>12</c:v>
                </c:pt>
                <c:pt idx="3">
                  <c:v>16</c:v>
                </c:pt>
                <c:pt idx="4">
                  <c:v>20</c:v>
                </c:pt>
                <c:pt idx="5">
                  <c:v>24</c:v>
                </c:pt>
                <c:pt idx="6">
                  <c:v>28</c:v>
                </c:pt>
                <c:pt idx="7">
                  <c:v>32</c:v>
                </c:pt>
              </c:numCache>
            </c:numRef>
          </c:cat>
          <c:val>
            <c:numRef>
              <c:f>[bitweaving.xlsx]bitweaving!$D$2:$D$9</c:f>
              <c:numCache>
                <c:formatCode>General</c:formatCode>
                <c:ptCount val="8"/>
                <c:pt idx="0">
                  <c:v>1.8</c:v>
                </c:pt>
                <c:pt idx="1">
                  <c:v>6</c:v>
                </c:pt>
                <c:pt idx="2">
                  <c:v>7.8</c:v>
                </c:pt>
                <c:pt idx="3">
                  <c:v>9.1999999999999993</c:v>
                </c:pt>
                <c:pt idx="4">
                  <c:v>9.9</c:v>
                </c:pt>
                <c:pt idx="5">
                  <c:v>10.9</c:v>
                </c:pt>
                <c:pt idx="6">
                  <c:v>11.3</c:v>
                </c:pt>
                <c:pt idx="7">
                  <c:v>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11-415E-8B4A-0787890D990C}"/>
            </c:ext>
          </c:extLst>
        </c:ser>
        <c:ser>
          <c:idx val="3"/>
          <c:order val="3"/>
          <c:tx>
            <c:strRef>
              <c:f>[bitweaving.xlsx]bitweaving!$E$1</c:f>
              <c:strCache>
                <c:ptCount val="1"/>
                <c:pt idx="0">
                  <c:v>8m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elete val="1"/>
          </c:dLbls>
          <c:cat>
            <c:numRef>
              <c:f>[bitweaving.xlsx]bitweaving!$A$2:$A$9</c:f>
              <c:numCache>
                <c:formatCode>General</c:formatCode>
                <c:ptCount val="8"/>
                <c:pt idx="0">
                  <c:v>4</c:v>
                </c:pt>
                <c:pt idx="1">
                  <c:v>8</c:v>
                </c:pt>
                <c:pt idx="2">
                  <c:v>12</c:v>
                </c:pt>
                <c:pt idx="3">
                  <c:v>16</c:v>
                </c:pt>
                <c:pt idx="4">
                  <c:v>20</c:v>
                </c:pt>
                <c:pt idx="5">
                  <c:v>24</c:v>
                </c:pt>
                <c:pt idx="6">
                  <c:v>28</c:v>
                </c:pt>
                <c:pt idx="7">
                  <c:v>32</c:v>
                </c:pt>
              </c:numCache>
            </c:numRef>
          </c:cat>
          <c:val>
            <c:numRef>
              <c:f>[bitweaving.xlsx]bitweaving!$E$2:$E$9</c:f>
              <c:numCache>
                <c:formatCode>General</c:formatCode>
                <c:ptCount val="8"/>
                <c:pt idx="0">
                  <c:v>3.9</c:v>
                </c:pt>
                <c:pt idx="1">
                  <c:v>6.1</c:v>
                </c:pt>
                <c:pt idx="2">
                  <c:v>7.9</c:v>
                </c:pt>
                <c:pt idx="3">
                  <c:v>9.1999999999999993</c:v>
                </c:pt>
                <c:pt idx="4">
                  <c:v>10</c:v>
                </c:pt>
                <c:pt idx="5">
                  <c:v>11</c:v>
                </c:pt>
                <c:pt idx="6">
                  <c:v>11.4</c:v>
                </c:pt>
                <c:pt idx="7">
                  <c:v>11.9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11-415E-8B4A-0787890D990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410897968"/>
        <c:axId val="410899608"/>
      </c:barChart>
      <c:catAx>
        <c:axId val="4108979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cap="non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cap="none" baseline="0" dirty="0"/>
                  <a:t>Number of bits for each column value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0" i="0" u="none" strike="noStrike" kern="1200" cap="non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899608"/>
        <c:crosses val="autoZero"/>
        <c:auto val="1"/>
        <c:lblAlgn val="ctr"/>
        <c:lblOffset val="100"/>
        <c:noMultiLvlLbl val="0"/>
      </c:catAx>
      <c:valAx>
        <c:axId val="410899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cap="non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cap="none" baseline="0" dirty="0"/>
                  <a:t>Speedup offered by Ambit</a:t>
                </a:r>
              </a:p>
            </c:rich>
          </c:tx>
          <c:layout>
            <c:manualLayout>
              <c:xMode val="edge"/>
              <c:yMode val="edge"/>
              <c:x val="8.5371592064505449E-3"/>
              <c:y val="7.727437916414295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cap="non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897968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5961279840019998"/>
          <c:y val="8.257439651029537E-2"/>
          <c:w val="0.79029808773903276"/>
          <c:h val="0.107954692138892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617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AC167E78-EA36-40A1-A9A0-B443C6CB1F60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617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1E401BE2-F7AC-4C50-A6E5-F6C806E13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85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8617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88D89EF4-2B2A-4F54-A6DD-1EB35DCF17B3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3875"/>
            <a:ext cx="3492500" cy="2619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17877"/>
            <a:ext cx="7426960" cy="3143250"/>
          </a:xfrm>
          <a:prstGeom prst="rect">
            <a:avLst/>
          </a:prstGeom>
        </p:spPr>
        <p:txBody>
          <a:bodyPr vert="horz" lIns="92953" tIns="46477" rIns="92953" bIns="464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8617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AB959945-7217-484B-8E74-88DC87A74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11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617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256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004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* each copy operation takes only 80ns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03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Replace copies with </a:t>
            </a:r>
            <a:r>
              <a:rPr lang="en-US" dirty="0" err="1"/>
              <a:t>rowclone</a:t>
            </a:r>
            <a:r>
              <a:rPr lang="en-US" dirty="0"/>
              <a:t> once it is mentioned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Tie back to the concerns.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Reiterate speedup numbers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strike copy and make it </a:t>
            </a:r>
            <a:r>
              <a:rPr lang="en-US" dirty="0" err="1"/>
              <a:t>rowclone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036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Mark the enable signal to the sense amplifier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Before introducing the dual contact cell, state the key idea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2132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Mark the enable signal to the sense amplifier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Before introducing the dual contact cell, state the key idea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633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Provide the result for NOT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 all the results after this slide?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48738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Make it simpler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Two approaches.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003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 color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Fix workloads – add set operation workload as 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4839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 color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Remove “week” and “users”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446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2225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Reference </a:t>
            </a:r>
            <a:r>
              <a:rPr lang="en-US" dirty="0" err="1"/>
              <a:t>bitweaving</a:t>
            </a:r>
            <a:r>
              <a:rPr lang="en-US" dirty="0"/>
              <a:t> again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 color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Fix the tag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9916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8627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6212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7915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7626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3717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8763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7284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1902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412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  <p:txBody>
          <a:bodyPr/>
          <a:lstStyle/>
          <a:p>
            <a:r>
              <a:rPr lang="en-US" sz="3100">
                <a:latin typeface="Lucida Grande" charset="0"/>
                <a:cs typeface="Lucida Grande" charset="0"/>
                <a:sym typeface="Lucida Grande" charset="0"/>
              </a:rPr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13112655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9830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8088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1004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9398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1457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8621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6512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2598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7266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162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6182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58261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6044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73946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35699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65068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6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299602" indent="-2090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717711" indent="-2090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135821" indent="-2090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553930" indent="-2090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/>
            </a:pPr>
            <a:fld id="{8464BABF-5E20-F148-8177-17A9640D69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DejaVu Sans" charset="0"/>
              </a:rPr>
              <a:pPr marL="0" marR="0" lvl="0" indent="0" algn="r" defTabSz="914400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18109" algn="l"/>
                  <a:tab pos="836219" algn="l"/>
                  <a:tab pos="1254328" algn="l"/>
                  <a:tab pos="1672438" algn="l"/>
                  <a:tab pos="2090547" algn="l"/>
                  <a:tab pos="2508656" algn="l"/>
                  <a:tab pos="2926766" algn="l"/>
                  <a:tab pos="3344875" algn="l"/>
                  <a:tab pos="3762985" algn="l"/>
                  <a:tab pos="4181094" algn="l"/>
                  <a:tab pos="4599203" algn="l"/>
                  <a:tab pos="5017313" algn="l"/>
                  <a:tab pos="5435422" algn="l"/>
                  <a:tab pos="5853532" algn="l"/>
                  <a:tab pos="6271641" algn="l"/>
                  <a:tab pos="6689750" algn="l"/>
                  <a:tab pos="7107860" algn="l"/>
                  <a:tab pos="7525969" algn="l"/>
                  <a:tab pos="7944079" algn="l"/>
                  <a:tab pos="8362188" algn="l"/>
                </a:tabLst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DejaVu Sans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3" y="4414910"/>
            <a:ext cx="5608607" cy="4183086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0359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6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299602" indent="-2090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717711" indent="-2090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135821" indent="-2090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553930" indent="-2090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/>
            </a:pPr>
            <a:fld id="{C7060D6B-49BB-594D-BC7B-9078EFCF66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DejaVu Sans" charset="0"/>
              </a:rPr>
              <a:pPr marL="0" marR="0" lvl="0" indent="0" algn="r" defTabSz="914400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18109" algn="l"/>
                  <a:tab pos="836219" algn="l"/>
                  <a:tab pos="1254328" algn="l"/>
                  <a:tab pos="1672438" algn="l"/>
                  <a:tab pos="2090547" algn="l"/>
                  <a:tab pos="2508656" algn="l"/>
                  <a:tab pos="2926766" algn="l"/>
                  <a:tab pos="3344875" algn="l"/>
                  <a:tab pos="3762985" algn="l"/>
                  <a:tab pos="4181094" algn="l"/>
                  <a:tab pos="4599203" algn="l"/>
                  <a:tab pos="5017313" algn="l"/>
                  <a:tab pos="5435422" algn="l"/>
                  <a:tab pos="5853532" algn="l"/>
                  <a:tab pos="6271641" algn="l"/>
                  <a:tab pos="6689750" algn="l"/>
                  <a:tab pos="7107860" algn="l"/>
                  <a:tab pos="7525969" algn="l"/>
                  <a:tab pos="7944079" algn="l"/>
                  <a:tab pos="8362188" algn="l"/>
                </a:tabLst>
                <a:defRPr/>
              </a:pPr>
              <a:t>80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DejaVu Sans" charset="0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3" y="4414910"/>
            <a:ext cx="5608607" cy="4183086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35464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6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299602" indent="-2090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717711" indent="-2090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135821" indent="-2090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553930" indent="-2090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/>
            </a:pPr>
            <a:fld id="{16E7AC6C-B5D0-5543-AC26-D7C1F51CFE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DejaVu Sans" charset="0"/>
              </a:rPr>
              <a:pPr marL="0" marR="0" lvl="0" indent="0" algn="r" defTabSz="914400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18109" algn="l"/>
                  <a:tab pos="836219" algn="l"/>
                  <a:tab pos="1254328" algn="l"/>
                  <a:tab pos="1672438" algn="l"/>
                  <a:tab pos="2090547" algn="l"/>
                  <a:tab pos="2508656" algn="l"/>
                  <a:tab pos="2926766" algn="l"/>
                  <a:tab pos="3344875" algn="l"/>
                  <a:tab pos="3762985" algn="l"/>
                  <a:tab pos="4181094" algn="l"/>
                  <a:tab pos="4599203" algn="l"/>
                  <a:tab pos="5017313" algn="l"/>
                  <a:tab pos="5435422" algn="l"/>
                  <a:tab pos="5853532" algn="l"/>
                  <a:tab pos="6271641" algn="l"/>
                  <a:tab pos="6689750" algn="l"/>
                  <a:tab pos="7107860" algn="l"/>
                  <a:tab pos="7525969" algn="l"/>
                  <a:tab pos="7944079" algn="l"/>
                  <a:tab pos="8362188" algn="l"/>
                </a:tabLst>
                <a:defRPr/>
              </a:pPr>
              <a:t>81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DejaVu Sans" charset="0"/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3" y="4414910"/>
            <a:ext cx="5608607" cy="4183086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65250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6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299602" indent="-2090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717711" indent="-2090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135821" indent="-2090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553930" indent="-2090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/>
            </a:pPr>
            <a:fld id="{AB342ED9-C43C-C948-88BC-D9C040E9C4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DejaVu Sans" charset="0"/>
              </a:rPr>
              <a:pPr marL="0" marR="0" lvl="0" indent="0" algn="r" defTabSz="914400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18109" algn="l"/>
                  <a:tab pos="836219" algn="l"/>
                  <a:tab pos="1254328" algn="l"/>
                  <a:tab pos="1672438" algn="l"/>
                  <a:tab pos="2090547" algn="l"/>
                  <a:tab pos="2508656" algn="l"/>
                  <a:tab pos="2926766" algn="l"/>
                  <a:tab pos="3344875" algn="l"/>
                  <a:tab pos="3762985" algn="l"/>
                  <a:tab pos="4181094" algn="l"/>
                  <a:tab pos="4599203" algn="l"/>
                  <a:tab pos="5017313" algn="l"/>
                  <a:tab pos="5435422" algn="l"/>
                  <a:tab pos="5853532" algn="l"/>
                  <a:tab pos="6271641" algn="l"/>
                  <a:tab pos="6689750" algn="l"/>
                  <a:tab pos="7107860" algn="l"/>
                  <a:tab pos="7525969" algn="l"/>
                  <a:tab pos="7944079" algn="l"/>
                  <a:tab pos="8362188" algn="l"/>
                </a:tabLst>
                <a:defRPr/>
              </a:pPr>
              <a:t>82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DejaVu Sans" charset="0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3" y="4414910"/>
            <a:ext cx="5608607" cy="4183086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67310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1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Talk about energy more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Explicitly state the performance improvement numbers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Range for throughput and energy?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Color more? Bulk AND/OR or NOT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Mechanism for NOT – fix the description. (use inverters already in sense amplifiers}?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Cost not coming out – mention the area cost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592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467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… (signify more applications)</a:t>
            </a:r>
          </a:p>
          <a:p>
            <a:r>
              <a:rPr lang="en-US" dirty="0"/>
              <a:t>Add references to some works (</a:t>
            </a:r>
            <a:r>
              <a:rPr lang="en-US" dirty="0" err="1"/>
              <a:t>bitweaving</a:t>
            </a:r>
            <a:r>
              <a:rPr lang="en-US" dirty="0"/>
              <a:t>, </a:t>
            </a:r>
            <a:r>
              <a:rPr lang="en-US" dirty="0" err="1"/>
              <a:t>bitfunnel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261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6385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883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1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3" indent="0">
              <a:buNone/>
              <a:defRPr sz="2400"/>
            </a:lvl3pPr>
            <a:lvl4pPr marL="1371395" indent="0">
              <a:buNone/>
              <a:defRPr sz="2000"/>
            </a:lvl4pPr>
            <a:lvl5pPr marL="1828527" indent="0">
              <a:buNone/>
              <a:defRPr sz="2000"/>
            </a:lvl5pPr>
            <a:lvl6pPr marL="2285658" indent="0">
              <a:buNone/>
              <a:defRPr sz="2000"/>
            </a:lvl6pPr>
            <a:lvl7pPr marL="2742789" indent="0">
              <a:buNone/>
              <a:defRPr sz="2000"/>
            </a:lvl7pPr>
            <a:lvl8pPr marL="3199920" indent="0">
              <a:buNone/>
              <a:defRPr sz="2000"/>
            </a:lvl8pPr>
            <a:lvl9pPr marL="3657051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3" indent="0">
              <a:buNone/>
              <a:defRPr sz="1000"/>
            </a:lvl3pPr>
            <a:lvl4pPr marL="1371395" indent="0">
              <a:buNone/>
              <a:defRPr sz="900"/>
            </a:lvl4pPr>
            <a:lvl5pPr marL="1828527" indent="0">
              <a:buNone/>
              <a:defRPr sz="900"/>
            </a:lvl5pPr>
            <a:lvl6pPr marL="2285658" indent="0">
              <a:buNone/>
              <a:defRPr sz="900"/>
            </a:lvl6pPr>
            <a:lvl7pPr marL="2742789" indent="0">
              <a:buNone/>
              <a:defRPr sz="900"/>
            </a:lvl7pPr>
            <a:lvl8pPr marL="3199920" indent="0">
              <a:buNone/>
              <a:defRPr sz="900"/>
            </a:lvl8pPr>
            <a:lvl9pPr marL="365705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C9A56C-4756-3143-8181-96B548DA8A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8259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185A4-7415-884D-A684-DD5FF96CBB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5681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5861B0-9273-824B-872E-D66F32C7CA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97452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833E1B-F24B-9F49-8CF4-40DEEF8367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55552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eaLnBrk="1" hangingPunct="1"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6BE2F3F5-414B-CC44-8EA3-B6D04B3D04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9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1389B1-16D0-EE4E-960B-3BEB333B27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8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BDA06-07DC-5C48-A1E0-AA66FEC986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8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77DB28-08B6-0549-88E7-35948C4263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CAE939-8EA9-2243-ADF7-6094C42F49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9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262138-1B09-F642-8222-426640992E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9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C8C8D5-D445-2D41-A2FD-8E68842A07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2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B1FAFC-66EF-4846-98A6-559425C339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4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C9A56C-4756-3143-8181-96B548DA8A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185A4-7415-884D-A684-DD5FF96CBB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3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5861B0-9273-824B-872E-D66F32C7CA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2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833E1B-F24B-9F49-8CF4-40DEEF8367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9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1833"/>
            <a:ext cx="6858000" cy="2387865"/>
          </a:xfrm>
        </p:spPr>
        <p:txBody>
          <a:bodyPr anchor="b"/>
          <a:lstStyle>
            <a:lvl1pPr algn="ctr"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303"/>
            <a:ext cx="6858000" cy="1654968"/>
          </a:xfrm>
        </p:spPr>
        <p:txBody>
          <a:bodyPr/>
          <a:lstStyle>
            <a:lvl1pPr marL="0" indent="0" algn="ctr">
              <a:buNone/>
              <a:defRPr sz="1700"/>
            </a:lvl1pPr>
            <a:lvl2pPr marL="320040" indent="0" algn="ctr">
              <a:buNone/>
              <a:defRPr sz="1400"/>
            </a:lvl2pPr>
            <a:lvl3pPr marL="640080" indent="0" algn="ctr">
              <a:buNone/>
              <a:defRPr sz="1300"/>
            </a:lvl3pPr>
            <a:lvl4pPr marL="960120" indent="0" algn="ctr">
              <a:buNone/>
              <a:defRPr sz="1100"/>
            </a:lvl4pPr>
            <a:lvl5pPr marL="1280160" indent="0" algn="ctr">
              <a:buNone/>
              <a:defRPr sz="1100"/>
            </a:lvl5pPr>
            <a:lvl6pPr marL="1600200" indent="0" algn="ctr">
              <a:buNone/>
              <a:defRPr sz="1100"/>
            </a:lvl6pPr>
            <a:lvl7pPr marL="1920240" indent="0" algn="ctr">
              <a:buNone/>
              <a:defRPr sz="1100"/>
            </a:lvl7pPr>
            <a:lvl8pPr marL="2240280" indent="0" algn="ctr">
              <a:buNone/>
              <a:defRPr sz="1100"/>
            </a:lvl8pPr>
            <a:lvl9pPr marL="2560320" indent="0" algn="ctr">
              <a:buNone/>
              <a:defRPr sz="1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6AE52-6981-D643-A6F3-3A034F1D0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9446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D98EE-2FD0-864D-8725-A061BD277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287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87" y="1709208"/>
            <a:ext cx="7886898" cy="2853532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087" y="4589199"/>
            <a:ext cx="7886898" cy="1500188"/>
          </a:xfrm>
        </p:spPr>
        <p:txBody>
          <a:bodyPr/>
          <a:lstStyle>
            <a:lvl1pPr marL="0" indent="0">
              <a:buNone/>
              <a:defRPr sz="1700"/>
            </a:lvl1pPr>
            <a:lvl2pPr marL="320040" indent="0">
              <a:buNone/>
              <a:defRPr sz="1400"/>
            </a:lvl2pPr>
            <a:lvl3pPr marL="640080" indent="0">
              <a:buNone/>
              <a:defRPr sz="1300"/>
            </a:lvl3pPr>
            <a:lvl4pPr marL="960120" indent="0">
              <a:buNone/>
              <a:defRPr sz="1100"/>
            </a:lvl4pPr>
            <a:lvl5pPr marL="1280160" indent="0">
              <a:buNone/>
              <a:defRPr sz="1100"/>
            </a:lvl5pPr>
            <a:lvl6pPr marL="1600200" indent="0">
              <a:buNone/>
              <a:defRPr sz="1100"/>
            </a:lvl6pPr>
            <a:lvl7pPr marL="1920240" indent="0">
              <a:buNone/>
              <a:defRPr sz="1100"/>
            </a:lvl7pPr>
            <a:lvl8pPr marL="2240280" indent="0">
              <a:buNone/>
              <a:defRPr sz="1100"/>
            </a:lvl8pPr>
            <a:lvl9pPr marL="256032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65816-CF30-6441-BDF0-D1243AAC5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1856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399" y="1604698"/>
            <a:ext cx="3969742" cy="46288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2391" y="1604698"/>
            <a:ext cx="3970734" cy="46288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78B55-AD91-C344-AF57-06DB7004B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85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D3D9-3FE8-4025-BF66-8DAB1ABB951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579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40" y="365125"/>
            <a:ext cx="788689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39" y="1681427"/>
            <a:ext cx="3868539" cy="824177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040" indent="0">
              <a:buNone/>
              <a:defRPr sz="1400" b="1"/>
            </a:lvl2pPr>
            <a:lvl3pPr marL="640080" indent="0">
              <a:buNone/>
              <a:defRPr sz="1300" b="1"/>
            </a:lvl3pPr>
            <a:lvl4pPr marL="960120" indent="0">
              <a:buNone/>
              <a:defRPr sz="1100" b="1"/>
            </a:lvl4pPr>
            <a:lvl5pPr marL="1280160" indent="0">
              <a:buNone/>
              <a:defRPr sz="1100" b="1"/>
            </a:lvl5pPr>
            <a:lvl6pPr marL="1600200" indent="0">
              <a:buNone/>
              <a:defRPr sz="1100" b="1"/>
            </a:lvl6pPr>
            <a:lvl7pPr marL="1920240" indent="0">
              <a:buNone/>
              <a:defRPr sz="1100" b="1"/>
            </a:lvl7pPr>
            <a:lvl8pPr marL="2240280" indent="0">
              <a:buNone/>
              <a:defRPr sz="1100" b="1"/>
            </a:lvl8pPr>
            <a:lvl9pPr marL="2560320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39" y="2505604"/>
            <a:ext cx="3868539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547" y="1681427"/>
            <a:ext cx="3887391" cy="824177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040" indent="0">
              <a:buNone/>
              <a:defRPr sz="1400" b="1"/>
            </a:lvl2pPr>
            <a:lvl3pPr marL="640080" indent="0">
              <a:buNone/>
              <a:defRPr sz="1300" b="1"/>
            </a:lvl3pPr>
            <a:lvl4pPr marL="960120" indent="0">
              <a:buNone/>
              <a:defRPr sz="1100" b="1"/>
            </a:lvl4pPr>
            <a:lvl5pPr marL="1280160" indent="0">
              <a:buNone/>
              <a:defRPr sz="1100" b="1"/>
            </a:lvl5pPr>
            <a:lvl6pPr marL="1600200" indent="0">
              <a:buNone/>
              <a:defRPr sz="1100" b="1"/>
            </a:lvl6pPr>
            <a:lvl7pPr marL="1920240" indent="0">
              <a:buNone/>
              <a:defRPr sz="1100" b="1"/>
            </a:lvl7pPr>
            <a:lvl8pPr marL="2240280" indent="0">
              <a:buNone/>
              <a:defRPr sz="1100" b="1"/>
            </a:lvl8pPr>
            <a:lvl9pPr marL="2560320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547" y="2505604"/>
            <a:ext cx="3887391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5548D-BC68-234E-8F63-7DA64022C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236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70EF2-48BE-1540-8077-294B4C7996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6879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45DB9-03AF-AD42-B9EA-94527EC2A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2059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40" y="457729"/>
            <a:ext cx="2948781" cy="1599407"/>
          </a:xfrm>
        </p:spPr>
        <p:txBody>
          <a:bodyPr anchor="b"/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6896"/>
            <a:ext cx="4629547" cy="48736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40" y="2057136"/>
            <a:ext cx="2948781" cy="3811323"/>
          </a:xfrm>
        </p:spPr>
        <p:txBody>
          <a:bodyPr/>
          <a:lstStyle>
            <a:lvl1pPr marL="0" indent="0">
              <a:buNone/>
              <a:defRPr sz="1100"/>
            </a:lvl1pPr>
            <a:lvl2pPr marL="320040" indent="0">
              <a:buNone/>
              <a:defRPr sz="1000"/>
            </a:lvl2pPr>
            <a:lvl3pPr marL="640080" indent="0">
              <a:buNone/>
              <a:defRPr sz="800"/>
            </a:lvl3pPr>
            <a:lvl4pPr marL="960120" indent="0">
              <a:buNone/>
              <a:defRPr sz="700"/>
            </a:lvl4pPr>
            <a:lvl5pPr marL="1280160" indent="0">
              <a:buNone/>
              <a:defRPr sz="700"/>
            </a:lvl5pPr>
            <a:lvl6pPr marL="1600200" indent="0">
              <a:buNone/>
              <a:defRPr sz="700"/>
            </a:lvl6pPr>
            <a:lvl7pPr marL="1920240" indent="0">
              <a:buNone/>
              <a:defRPr sz="700"/>
            </a:lvl7pPr>
            <a:lvl8pPr marL="2240280" indent="0">
              <a:buNone/>
              <a:defRPr sz="700"/>
            </a:lvl8pPr>
            <a:lvl9pPr marL="256032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D96C6-BCCA-3346-939C-C27AE4DD9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8215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40" y="457729"/>
            <a:ext cx="2948781" cy="1599407"/>
          </a:xfrm>
        </p:spPr>
        <p:txBody>
          <a:bodyPr anchor="b"/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6896"/>
            <a:ext cx="4629547" cy="4873625"/>
          </a:xfrm>
        </p:spPr>
        <p:txBody>
          <a:bodyPr/>
          <a:lstStyle>
            <a:lvl1pPr marL="0" indent="0">
              <a:buNone/>
              <a:defRPr sz="2200"/>
            </a:lvl1pPr>
            <a:lvl2pPr marL="320040" indent="0">
              <a:buNone/>
              <a:defRPr sz="2000"/>
            </a:lvl2pPr>
            <a:lvl3pPr marL="640080" indent="0">
              <a:buNone/>
              <a:defRPr sz="1700"/>
            </a:lvl3pPr>
            <a:lvl4pPr marL="960120" indent="0">
              <a:buNone/>
              <a:defRPr sz="1400"/>
            </a:lvl4pPr>
            <a:lvl5pPr marL="1280160" indent="0">
              <a:buNone/>
              <a:defRPr sz="1400"/>
            </a:lvl5pPr>
            <a:lvl6pPr marL="1600200" indent="0">
              <a:buNone/>
              <a:defRPr sz="1400"/>
            </a:lvl6pPr>
            <a:lvl7pPr marL="1920240" indent="0">
              <a:buNone/>
              <a:defRPr sz="1400"/>
            </a:lvl7pPr>
            <a:lvl8pPr marL="2240280" indent="0">
              <a:buNone/>
              <a:defRPr sz="1400"/>
            </a:lvl8pPr>
            <a:lvl9pPr marL="2560320" indent="0">
              <a:buNone/>
              <a:defRPr sz="14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40" y="2057136"/>
            <a:ext cx="2948781" cy="3811323"/>
          </a:xfrm>
        </p:spPr>
        <p:txBody>
          <a:bodyPr/>
          <a:lstStyle>
            <a:lvl1pPr marL="0" indent="0">
              <a:buNone/>
              <a:defRPr sz="1100"/>
            </a:lvl1pPr>
            <a:lvl2pPr marL="320040" indent="0">
              <a:buNone/>
              <a:defRPr sz="1000"/>
            </a:lvl2pPr>
            <a:lvl3pPr marL="640080" indent="0">
              <a:buNone/>
              <a:defRPr sz="800"/>
            </a:lvl3pPr>
            <a:lvl4pPr marL="960120" indent="0">
              <a:buNone/>
              <a:defRPr sz="700"/>
            </a:lvl4pPr>
            <a:lvl5pPr marL="1280160" indent="0">
              <a:buNone/>
              <a:defRPr sz="700"/>
            </a:lvl5pPr>
            <a:lvl6pPr marL="1600200" indent="0">
              <a:buNone/>
              <a:defRPr sz="700"/>
            </a:lvl6pPr>
            <a:lvl7pPr marL="1920240" indent="0">
              <a:buNone/>
              <a:defRPr sz="700"/>
            </a:lvl7pPr>
            <a:lvl8pPr marL="2240280" indent="0">
              <a:buNone/>
              <a:defRPr sz="700"/>
            </a:lvl8pPr>
            <a:lvl9pPr marL="256032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FDA9C-827A-2040-8551-E8665F35D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239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A0488-381B-FE48-B6E1-70AC91162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1808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860" y="273845"/>
            <a:ext cx="2053828" cy="59597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399" y="273845"/>
            <a:ext cx="6069211" cy="59597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5EF02-CACA-E94C-9503-C8B9FA7DD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0562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eaLnBrk="1" hangingPunct="1"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8C9543E-5205-9747-9651-834D4A4090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71503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F28456-B93E-5440-A8F9-7EDDF5DA45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19471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5E74C4-6B34-3540-BD78-3BF22C79F7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8285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EF5891-60A9-4DA4-8C9F-E9D9ADCD64CE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689688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3A4C24-166C-5343-9210-F74E0D4C93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68273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3D87D2-DA19-8940-8B3B-FF8552C5B7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59358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AE99FD-8268-5940-A9CC-24B1D52103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62787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E2CAEC-1353-BA41-92DA-2E5E12ABA7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73305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2ADA9-1537-724E-8CE4-71E37348B1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20765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FD07FE-2D64-9D48-9FEC-8FE722137A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6814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E5A95C-21DE-4C43-BF97-15D8A913B2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84728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42D8AE-8785-5A4E-95AC-C39405B3DB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24622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EA279-ECCA-8F44-B787-311CA82BAE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1223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D3D9-3FE8-4025-BF66-8DAB1ABB95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323594FA-E141-4234-AE05-360401972BE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 eaLnBrk="1" hangingPunct="1"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cs typeface="ＭＳ Ｐゴシック" charset="0"/>
              </a:defRPr>
            </a:lvl1pPr>
          </a:lstStyle>
          <a:p>
            <a:pPr>
              <a:defRPr/>
            </a:pPr>
            <a:fld id="{2B0615E8-B7BA-A94F-8CD8-59ABAB50F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4697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E574D81-B5DE-384D-B24B-566C679AE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3373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7F718DBD-A8C3-BF41-B930-E6F09B914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4044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79E6F74A-33AD-9C44-A652-5BC058E443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4654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FE313B9-34D2-9B4F-924F-705E340D7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8040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72681F7-101F-CD48-BD26-A7C1DB38D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3579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4DA22FE8-1BF1-7945-858E-9EDF18117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7050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DECFB72-9437-4E43-B6E9-A86EC5F84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8415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9F1BB03A-AA9C-3441-BB02-8D748B0FE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2775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09218E9-1586-4840-9706-4250AB692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6594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C7C5289-DED0-BF4F-8007-4B3A361AC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3178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77E2285-5DCA-104D-A461-AF822D41B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941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39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76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97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5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87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6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79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7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29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63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03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C6DF-45F1-4B5C-AB56-7A1B175EDA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2699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9376-125E-4038-9239-01F6FB99A31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633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9440-780F-4CA0-ADC0-2E0F480BE3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960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E5A5-56F5-45DD-9EBC-3EBCBD7D9D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4635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F0BC3-6E3B-45EA-BC57-19A66917F1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682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508D-41CE-4C5D-8C95-4F2685A18A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6656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B1997-8A50-49F7-8E56-952DC0A8FF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2408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A5356-38C7-490A-B21B-42AA2783D3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6014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FDA4-1E33-4FA0-87FA-844395F471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9420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498C-2F13-458E-B42A-99F5303B91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8670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4EC7-3420-4389-8C46-A991F3944D5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4379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228600" indent="0" algn="ctr">
              <a:buNone/>
              <a:defRPr/>
            </a:lvl2pPr>
            <a:lvl3pPr marL="457200" indent="0" algn="ctr">
              <a:buNone/>
              <a:defRPr/>
            </a:lvl3pPr>
            <a:lvl4pPr marL="685800" indent="0" algn="ctr">
              <a:buNone/>
              <a:defRPr/>
            </a:lvl4pPr>
            <a:lvl5pPr marL="914400" indent="0" algn="ctr">
              <a:buNone/>
              <a:defRPr/>
            </a:lvl5pPr>
            <a:lvl6pPr marL="1143000" indent="0" algn="ctr">
              <a:buNone/>
              <a:defRPr/>
            </a:lvl6pPr>
            <a:lvl7pPr marL="1371600" indent="0" algn="ctr">
              <a:buNone/>
              <a:defRPr/>
            </a:lvl7pPr>
            <a:lvl8pPr marL="1600200" indent="0" algn="ctr">
              <a:buNone/>
              <a:defRPr/>
            </a:lvl8pPr>
            <a:lvl9pPr marL="18288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087881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0945678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2"/>
            <a:ext cx="7772400" cy="1500188"/>
          </a:xfrm>
        </p:spPr>
        <p:txBody>
          <a:bodyPr anchor="b"/>
          <a:lstStyle>
            <a:lvl1pPr marL="0" indent="0">
              <a:buNone/>
              <a:defRPr sz="1000"/>
            </a:lvl1pPr>
            <a:lvl2pPr marL="228600" indent="0">
              <a:buNone/>
              <a:defRPr sz="900"/>
            </a:lvl2pPr>
            <a:lvl3pPr marL="457200" indent="0">
              <a:buNone/>
              <a:defRPr sz="800"/>
            </a:lvl3pPr>
            <a:lvl4pPr marL="685800" indent="0">
              <a:buNone/>
              <a:defRPr sz="700"/>
            </a:lvl4pPr>
            <a:lvl5pPr marL="914400" indent="0">
              <a:buNone/>
              <a:defRPr sz="700"/>
            </a:lvl5pPr>
            <a:lvl6pPr marL="1143000" indent="0">
              <a:buNone/>
              <a:defRPr sz="700"/>
            </a:lvl6pPr>
            <a:lvl7pPr marL="1371600" indent="0">
              <a:buNone/>
              <a:defRPr sz="700"/>
            </a:lvl7pPr>
            <a:lvl8pPr marL="1600200" indent="0">
              <a:buNone/>
              <a:defRPr sz="700"/>
            </a:lvl8pPr>
            <a:lvl9pPr marL="18288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9985371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100" y="1047750"/>
            <a:ext cx="4000500" cy="517525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047750"/>
            <a:ext cx="4000500" cy="517525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8118645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639763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2"/>
            <a:ext cx="4041775" cy="639763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6655197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7588061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510542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616499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5506228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3969094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196850"/>
            <a:ext cx="2019300" cy="6026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9100" y="196850"/>
            <a:ext cx="5981700" cy="6026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901648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9144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0D214A-2AFC-4BE3-89FE-6518807E148F}" type="datetime1">
              <a:rPr lang="en-US" smtClean="0">
                <a:solidFill>
                  <a:prstClr val="black"/>
                </a:solidFill>
              </a:rPr>
              <a:pPr/>
              <a:t>10/8/2019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788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021861-6BD7-4EE9-A68B-37E75913A333}" type="datetime1">
              <a:rPr lang="en-US" smtClean="0">
                <a:solidFill>
                  <a:prstClr val="black"/>
                </a:solidFill>
              </a:rPr>
              <a:pPr/>
              <a:t>10/8/2019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633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294271-EC2C-4AA4-B1D8-6325DBCD6885}" type="datetime1">
              <a:rPr lang="en-US" smtClean="0">
                <a:solidFill>
                  <a:prstClr val="black"/>
                </a:solidFill>
              </a:rPr>
              <a:pPr/>
              <a:t>10/8/2019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049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6C81D6-5C0A-4888-8AA2-94A703B72A86}" type="datetime1">
              <a:rPr lang="en-US" smtClean="0">
                <a:solidFill>
                  <a:prstClr val="black"/>
                </a:solidFill>
              </a:rPr>
              <a:pPr/>
              <a:t>10/8/2019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219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6A7242-E7F0-452E-9AAD-6A266A1C3304}" type="datetime1">
              <a:rPr lang="en-US" smtClean="0">
                <a:solidFill>
                  <a:prstClr val="black"/>
                </a:solidFill>
              </a:rPr>
              <a:pPr/>
              <a:t>10/8/2019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800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A2E865-F686-4BA8-A1F8-7363E1251590}" type="datetime1">
              <a:rPr lang="en-US" smtClean="0">
                <a:solidFill>
                  <a:prstClr val="black"/>
                </a:solidFill>
              </a:rPr>
              <a:pPr/>
              <a:t>10/8/2019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070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858B6D-F0A8-4A5A-A21C-F2DDFAEE91CA}" type="datetime1">
              <a:rPr lang="en-US" smtClean="0">
                <a:solidFill>
                  <a:prstClr val="black"/>
                </a:solidFill>
              </a:rPr>
              <a:pPr/>
              <a:t>10/8/2019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875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E59F63-4AED-4D19-AEDC-2344A5DC207C}" type="datetime1">
              <a:rPr lang="en-US" smtClean="0">
                <a:solidFill>
                  <a:prstClr val="black"/>
                </a:solidFill>
              </a:rPr>
              <a:pPr/>
              <a:t>10/8/2019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322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2DF23D-22DE-41A0-9045-8939205C2A67}" type="datetime1">
              <a:rPr lang="en-US" smtClean="0">
                <a:solidFill>
                  <a:prstClr val="black"/>
                </a:solidFill>
              </a:rPr>
              <a:pPr/>
              <a:t>10/8/2019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822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6B5BB5-C062-4C16-8C4E-0D7EE65EA5A7}" type="datetime1">
              <a:rPr lang="en-US" smtClean="0">
                <a:solidFill>
                  <a:prstClr val="black"/>
                </a:solidFill>
              </a:rPr>
              <a:pPr/>
              <a:t>10/8/2019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52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CCC17E-136C-4D5B-9C83-1E9F6F691804}" type="datetime1">
              <a:rPr lang="en-US" smtClean="0">
                <a:solidFill>
                  <a:prstClr val="black"/>
                </a:solidFill>
              </a:rPr>
              <a:pPr/>
              <a:t>10/8/2019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206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7643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1"/>
            <a:ext cx="8382000" cy="914399"/>
          </a:xfrm>
        </p:spPr>
        <p:txBody>
          <a:bodyPr>
            <a:noAutofit/>
          </a:bodyPr>
          <a:lstStyle>
            <a:lvl1pPr algn="ctr">
              <a:defRPr sz="5400" b="1">
                <a:solidFill>
                  <a:srgbClr val="565F6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5486400"/>
          </a:xfrm>
        </p:spPr>
        <p:txBody>
          <a:bodyPr>
            <a:noAutofit/>
          </a:bodyPr>
          <a:lstStyle>
            <a:lvl1pPr marL="285750" indent="-285750">
              <a:defRPr sz="3600">
                <a:latin typeface="+mj-lt"/>
              </a:defRPr>
            </a:lvl1pPr>
            <a:lvl2pPr marL="742950" indent="-285750">
              <a:buFont typeface="Calibri Light" panose="020F0302020204030204" pitchFamily="34" charset="0"/>
              <a:buChar char="–"/>
              <a:defRPr sz="32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40475"/>
            <a:ext cx="685800" cy="365125"/>
          </a:xfrm>
        </p:spPr>
        <p:txBody>
          <a:bodyPr/>
          <a:lstStyle>
            <a:lvl1pPr>
              <a:defRPr sz="2000"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fld id="{D4D2B188-1D62-4FCA-8363-938AD4629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677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1563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173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0554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605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889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8449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82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278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3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26" tIns="45714" rIns="91426" bIns="45714"/>
          <a:lstStyle/>
          <a:p>
            <a:pPr defTabSz="914263" eaLnBrk="1" hangingPunct="1"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6" tIns="45714" rIns="91426" bIns="45714"/>
          <a:lstStyle/>
          <a:p>
            <a:pPr defTabSz="914263" eaLnBrk="1" hangingPunct="1"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6" tIns="45714" rIns="91426" bIns="45714"/>
          <a:lstStyle/>
          <a:p>
            <a:pPr defTabSz="914263" eaLnBrk="1" hangingPunct="1"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6" tIns="45714" rIns="91426" bIns="45714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defTabSz="914263" eaLnBrk="1" hangingPunct="1"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6BE2F3F5-414B-CC44-8EA3-B6D04B3D04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80364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9"/>
            <a:ext cx="8610600" cy="51937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1389B1-16D0-EE4E-960B-3BEB333B27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57889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1" indent="0">
              <a:buNone/>
              <a:defRPr sz="1800"/>
            </a:lvl2pPr>
            <a:lvl3pPr marL="914263" indent="0">
              <a:buNone/>
              <a:defRPr sz="1600"/>
            </a:lvl3pPr>
            <a:lvl4pPr marL="1371395" indent="0">
              <a:buNone/>
              <a:defRPr sz="1400"/>
            </a:lvl4pPr>
            <a:lvl5pPr marL="1828527" indent="0">
              <a:buNone/>
              <a:defRPr sz="1400"/>
            </a:lvl5pPr>
            <a:lvl6pPr marL="2285658" indent="0">
              <a:buNone/>
              <a:defRPr sz="1400"/>
            </a:lvl6pPr>
            <a:lvl7pPr marL="2742789" indent="0">
              <a:buNone/>
              <a:defRPr sz="1400"/>
            </a:lvl7pPr>
            <a:lvl8pPr marL="3199920" indent="0">
              <a:buNone/>
              <a:defRPr sz="1400"/>
            </a:lvl8pPr>
            <a:lvl9pPr marL="3657051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BDA06-07DC-5C48-A1E0-AA66FEC986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71485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77DB28-08B6-0549-88E7-35948C4263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31670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3" indent="0">
              <a:buNone/>
              <a:defRPr sz="1800" b="1"/>
            </a:lvl3pPr>
            <a:lvl4pPr marL="1371395" indent="0">
              <a:buNone/>
              <a:defRPr sz="1600" b="1"/>
            </a:lvl4pPr>
            <a:lvl5pPr marL="1828527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9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3" indent="0">
              <a:buNone/>
              <a:defRPr sz="1800" b="1"/>
            </a:lvl3pPr>
            <a:lvl4pPr marL="1371395" indent="0">
              <a:buNone/>
              <a:defRPr sz="1600" b="1"/>
            </a:lvl4pPr>
            <a:lvl5pPr marL="1828527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9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CAE939-8EA9-2243-ADF7-6094C42F49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47968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262138-1B09-F642-8222-426640992E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10606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C8C8D5-D445-2D41-A2FD-8E68842A07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955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3" indent="0">
              <a:buNone/>
              <a:defRPr sz="1000"/>
            </a:lvl3pPr>
            <a:lvl4pPr marL="1371395" indent="0">
              <a:buNone/>
              <a:defRPr sz="900"/>
            </a:lvl4pPr>
            <a:lvl5pPr marL="1828527" indent="0">
              <a:buNone/>
              <a:defRPr sz="900"/>
            </a:lvl5pPr>
            <a:lvl6pPr marL="2285658" indent="0">
              <a:buNone/>
              <a:defRPr sz="900"/>
            </a:lvl6pPr>
            <a:lvl7pPr marL="2742789" indent="0">
              <a:buNone/>
              <a:defRPr sz="900"/>
            </a:lvl7pPr>
            <a:lvl8pPr marL="3199920" indent="0">
              <a:buNone/>
              <a:defRPr sz="900"/>
            </a:lvl8pPr>
            <a:lvl9pPr marL="365705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B1FAFC-66EF-4846-98A6-559425C339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3865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8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defTabSz="914263" eaLnBrk="1" hangingPunct="1"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</a:defRPr>
            </a:lvl1pPr>
          </a:lstStyle>
          <a:p>
            <a:pPr defTabSz="914263" eaLnBrk="1" hangingPunct="1"/>
            <a:fld id="{964860F9-DD7C-AE47-98ED-AEBA17B0375F}" type="slidenum">
              <a:rPr lang="en-US" smtClean="0">
                <a:ea typeface="ＭＳ Ｐゴシック" charset="0"/>
                <a:cs typeface="Arial" charset="0"/>
              </a:rPr>
              <a:pPr defTabSz="914263" eaLnBrk="1" hangingPunct="1"/>
              <a:t>‹#›</a:t>
            </a:fld>
            <a:endParaRPr lang="en-US">
              <a:ea typeface="ＭＳ Ｐゴシック" charset="0"/>
              <a:cs typeface="Arial" charset="0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6" tIns="45714" rIns="91426" bIns="45714"/>
          <a:lstStyle/>
          <a:p>
            <a:pPr defTabSz="914263" eaLnBrk="1" hangingPunct="1"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036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6" tIns="45714" rIns="91426" bIns="45714"/>
          <a:lstStyle/>
          <a:p>
            <a:pPr defTabSz="914263" eaLnBrk="1" hangingPunct="1"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90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457131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263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395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527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49" indent="-34284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69826" indent="-32538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5" charset="-128"/>
        </a:defRPr>
      </a:lvl2pPr>
      <a:lvl3pPr marL="1022197" indent="-35078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5" charset="-128"/>
        </a:defRPr>
      </a:lvl3pPr>
      <a:lvl4pPr marL="1339649" indent="-31586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1680911" indent="-3396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5" charset="-128"/>
        </a:defRPr>
      </a:lvl5pPr>
      <a:lvl6pPr marL="2138042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173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305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437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3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5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7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9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</a:defRPr>
            </a:lvl1pPr>
          </a:lstStyle>
          <a:p>
            <a:pPr eaLnBrk="1" hangingPunct="1"/>
            <a:fld id="{964860F9-DD7C-AE47-98ED-AEBA17B0375F}" type="slidenum">
              <a:rPr lang="en-US" smtClean="0">
                <a:ea typeface="ＭＳ Ｐゴシック" charset="0"/>
                <a:cs typeface="Arial" charset="0"/>
              </a:rPr>
              <a:pPr eaLnBrk="1" hangingPunct="1"/>
              <a:t>‹#›</a:t>
            </a:fld>
            <a:endParaRPr lang="en-US">
              <a:ea typeface="ＭＳ Ｐゴシック" charset="0"/>
              <a:cs typeface="Arial" charset="0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036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937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5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5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5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399" y="273844"/>
            <a:ext cx="8218289" cy="113109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399" y="1604698"/>
            <a:ext cx="8035726" cy="462888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894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399" y="6248136"/>
            <a:ext cx="2119313" cy="45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  <a:tab pos="4160520" algn="l"/>
                <a:tab pos="4480560" algn="l"/>
                <a:tab pos="4800600" algn="l"/>
                <a:tab pos="5120640" algn="l"/>
                <a:tab pos="5440680" algn="l"/>
                <a:tab pos="5760720" algn="l"/>
                <a:tab pos="608076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defTabSz="320040"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8136"/>
            <a:ext cx="2887266" cy="45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  <a:tab pos="4160520" algn="l"/>
                <a:tab pos="4480560" algn="l"/>
                <a:tab pos="4800600" algn="l"/>
                <a:tab pos="5120640" algn="l"/>
                <a:tab pos="5440680" algn="l"/>
                <a:tab pos="5760720" algn="l"/>
                <a:tab pos="608076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defTabSz="320040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44297" y="6248136"/>
            <a:ext cx="674688" cy="45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SzPct val="100000"/>
              <a:tabLst>
                <a:tab pos="0" algn="l"/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  <a:tab pos="4160520" algn="l"/>
                <a:tab pos="4480560" algn="l"/>
                <a:tab pos="4800600" algn="l"/>
                <a:tab pos="5120640" algn="l"/>
                <a:tab pos="5440680" algn="l"/>
                <a:tab pos="5760720" algn="l"/>
                <a:tab pos="6080760" algn="l"/>
                <a:tab pos="6400800" algn="l"/>
              </a:tabLst>
              <a:defRPr smtClean="0">
                <a:solidFill>
                  <a:srgbClr val="000000"/>
                </a:solidFill>
                <a:cs typeface="Droid Sans" charset="0"/>
              </a:defRPr>
            </a:lvl1pPr>
          </a:lstStyle>
          <a:p>
            <a:pPr defTabSz="320040">
              <a:defRPr/>
            </a:pPr>
            <a:fld id="{153290C7-57AB-1343-A8CE-CBB261D96F9E}" type="slidenum">
              <a:rPr lang="en-US">
                <a:ea typeface="ＭＳ Ｐゴシック" charset="0"/>
              </a:rPr>
              <a:pPr defTabSz="320040"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36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ctr" defTabSz="32004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 kern="1200">
          <a:solidFill>
            <a:srgbClr val="000000"/>
          </a:solidFill>
          <a:latin typeface="Calibri" panose="020F0502020204030204" pitchFamily="34" charset="0"/>
          <a:ea typeface="ＭＳ Ｐゴシック" charset="0"/>
          <a:cs typeface="+mj-cs"/>
        </a:defRPr>
      </a:lvl1pPr>
      <a:lvl2pPr algn="ctr" defTabSz="32004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00"/>
          </a:solidFill>
          <a:latin typeface="Calibri" charset="0"/>
          <a:ea typeface="ＭＳ Ｐゴシック" charset="0"/>
          <a:cs typeface="Droid Sans" charset="0"/>
        </a:defRPr>
      </a:lvl2pPr>
      <a:lvl3pPr algn="ctr" defTabSz="32004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00"/>
          </a:solidFill>
          <a:latin typeface="Calibri" charset="0"/>
          <a:ea typeface="ＭＳ Ｐゴシック" charset="0"/>
          <a:cs typeface="Droid Sans" charset="0"/>
        </a:defRPr>
      </a:lvl3pPr>
      <a:lvl4pPr algn="ctr" defTabSz="32004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00"/>
          </a:solidFill>
          <a:latin typeface="Calibri" charset="0"/>
          <a:ea typeface="ＭＳ Ｐゴシック" charset="0"/>
          <a:cs typeface="Droid Sans" charset="0"/>
        </a:defRPr>
      </a:lvl4pPr>
      <a:lvl5pPr algn="ctr" defTabSz="32004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00"/>
          </a:solidFill>
          <a:latin typeface="Calibri" charset="0"/>
          <a:ea typeface="ＭＳ Ｐゴシック" charset="0"/>
          <a:cs typeface="Droid Sans" charset="0"/>
        </a:defRPr>
      </a:lvl5pPr>
      <a:lvl6pPr marL="1760220" indent="-160020" algn="ctr" defTabSz="320040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400">
          <a:solidFill>
            <a:srgbClr val="000000"/>
          </a:solidFill>
          <a:latin typeface="Carlito" charset="0"/>
          <a:ea typeface="Droid Sans" charset="0"/>
          <a:cs typeface="Droid Sans" charset="0"/>
        </a:defRPr>
      </a:lvl6pPr>
      <a:lvl7pPr marL="2080260" indent="-160020" algn="ctr" defTabSz="320040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400">
          <a:solidFill>
            <a:srgbClr val="000000"/>
          </a:solidFill>
          <a:latin typeface="Carlito" charset="0"/>
          <a:ea typeface="Droid Sans" charset="0"/>
          <a:cs typeface="Droid Sans" charset="0"/>
        </a:defRPr>
      </a:lvl7pPr>
      <a:lvl8pPr marL="2400300" indent="-160020" algn="ctr" defTabSz="320040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400">
          <a:solidFill>
            <a:srgbClr val="000000"/>
          </a:solidFill>
          <a:latin typeface="Carlito" charset="0"/>
          <a:ea typeface="Droid Sans" charset="0"/>
          <a:cs typeface="Droid Sans" charset="0"/>
        </a:defRPr>
      </a:lvl8pPr>
      <a:lvl9pPr marL="2720340" indent="-160020" algn="ctr" defTabSz="320040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400">
          <a:solidFill>
            <a:srgbClr val="000000"/>
          </a:solidFill>
          <a:latin typeface="Carlito" charset="0"/>
          <a:ea typeface="Droid Sans" charset="0"/>
          <a:cs typeface="Droid Sans" charset="0"/>
        </a:defRPr>
      </a:lvl9pPr>
    </p:titleStyle>
    <p:bodyStyle>
      <a:lvl1pPr marL="240030" indent="-240030" algn="l" defTabSz="320040" rtl="0" eaLnBrk="0" fontAlgn="base" hangingPunct="0">
        <a:lnSpc>
          <a:spcPct val="71000"/>
        </a:lnSpc>
        <a:spcBef>
          <a:spcPct val="0"/>
        </a:spcBef>
        <a:spcAft>
          <a:spcPts val="455"/>
        </a:spcAft>
        <a:buClr>
          <a:srgbClr val="000000"/>
        </a:buClr>
        <a:buSzPct val="100000"/>
        <a:buFont typeface="Times New Roman" charset="0"/>
        <a:defRPr sz="2500" kern="1200">
          <a:solidFill>
            <a:srgbClr val="000000"/>
          </a:solidFill>
          <a:latin typeface="Calibri" panose="020F0502020204030204" pitchFamily="34" charset="0"/>
          <a:ea typeface="ＭＳ Ｐゴシック" charset="0"/>
          <a:cs typeface="+mn-cs"/>
        </a:defRPr>
      </a:lvl1pPr>
      <a:lvl2pPr marL="520065" indent="-200025" algn="l" defTabSz="320040" rtl="0" eaLnBrk="0" fontAlgn="base" hangingPunct="0">
        <a:lnSpc>
          <a:spcPct val="71000"/>
        </a:lnSpc>
        <a:spcBef>
          <a:spcPct val="0"/>
        </a:spcBef>
        <a:spcAft>
          <a:spcPts val="455"/>
        </a:spcAft>
        <a:buClr>
          <a:srgbClr val="000000"/>
        </a:buClr>
        <a:buSzPct val="100000"/>
        <a:buFont typeface="Times New Roman" charset="0"/>
        <a:defRPr sz="22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2pPr>
      <a:lvl3pPr marL="800100" indent="-160020" algn="l" defTabSz="320040" rtl="0" eaLnBrk="0" fontAlgn="base" hangingPunct="0">
        <a:lnSpc>
          <a:spcPct val="71000"/>
        </a:lnSpc>
        <a:spcBef>
          <a:spcPct val="0"/>
        </a:spcBef>
        <a:spcAft>
          <a:spcPts val="455"/>
        </a:spcAft>
        <a:buClr>
          <a:srgbClr val="000000"/>
        </a:buClr>
        <a:buSzPct val="100000"/>
        <a:buFont typeface="Times New Roman" charset="0"/>
        <a:defRPr sz="18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3pPr>
      <a:lvl4pPr marL="1120140" indent="-160020" algn="l" defTabSz="320040" rtl="0" eaLnBrk="0" fontAlgn="base" hangingPunct="0">
        <a:lnSpc>
          <a:spcPct val="71000"/>
        </a:lnSpc>
        <a:spcBef>
          <a:spcPct val="0"/>
        </a:spcBef>
        <a:spcAft>
          <a:spcPts val="455"/>
        </a:spcAft>
        <a:buClr>
          <a:srgbClr val="000000"/>
        </a:buClr>
        <a:buSzPct val="100000"/>
        <a:buFont typeface="Times New Roman" charset="0"/>
        <a:defRPr sz="15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4pPr>
      <a:lvl5pPr marL="1440180" indent="-160020" algn="l" defTabSz="320040" rtl="0" eaLnBrk="0" fontAlgn="base" hangingPunct="0">
        <a:lnSpc>
          <a:spcPct val="71000"/>
        </a:lnSpc>
        <a:spcBef>
          <a:spcPct val="0"/>
        </a:spcBef>
        <a:spcAft>
          <a:spcPts val="455"/>
        </a:spcAft>
        <a:buClr>
          <a:srgbClr val="000000"/>
        </a:buClr>
        <a:buSzPct val="100000"/>
        <a:buFont typeface="Times New Roman" charset="0"/>
        <a:defRPr sz="15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5pPr>
      <a:lvl6pPr marL="176022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802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203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8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040" algn="l" defTabSz="64008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algn="l" defTabSz="64008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algn="l" defTabSz="64008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algn="l" defTabSz="64008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algn="l" defTabSz="64008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algn="l" defTabSz="64008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0280" algn="l" defTabSz="64008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algn="l" defTabSz="64008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</a:defRPr>
            </a:lvl1pPr>
          </a:lstStyle>
          <a:p>
            <a:pPr eaLnBrk="1" hangingPunct="1"/>
            <a:fld id="{A7361BF2-EEC8-BD44-B1FF-0E6EA04503FC}" type="slidenum">
              <a:rPr lang="en-US" smtClean="0">
                <a:ea typeface="ＭＳ Ｐゴシック" charset="0"/>
                <a:cs typeface="Arial" charset="0"/>
              </a:rPr>
              <a:pPr eaLnBrk="1" hangingPunct="1"/>
              <a:t>‹#›</a:t>
            </a:fld>
            <a:endParaRPr lang="en-US">
              <a:ea typeface="ＭＳ Ｐゴシック" charset="0"/>
              <a:cs typeface="Arial" charset="0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036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79512" y="6500854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364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5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5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5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048B6-75C2-4B3C-A1E9-A765E362A827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00BD0-49BF-48FC-8114-37C1D4F5AB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 eaLnBrk="1" hangingPunct="1">
              <a:defRPr/>
            </a:pPr>
            <a:fld id="{227335F6-6954-3C40-A4A8-B5A9BB3542FD}" type="slidenum">
              <a:rPr lang="en-US">
                <a:ea typeface="ＭＳ Ｐゴシック" charset="0"/>
              </a:rPr>
              <a:pPr eaLnBrk="1" hangingPunct="1"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  <p:sp>
        <p:nvSpPr>
          <p:cNvPr id="14342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4343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00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F400BD0-49BF-48FC-8114-37C1D4F5AB3D}" type="slidenum">
              <a:rPr lang="en-US" altLang="en-US">
                <a:solidFill>
                  <a:srgbClr val="000000"/>
                </a:solidFill>
                <a:ea typeface="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01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C01E2B0-9580-443F-A6BA-B15F0931263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10/8/2019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64024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196850"/>
            <a:ext cx="80772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25400" tIns="25400" rIns="25400" bIns="254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Myriad Pro Bold Con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047750"/>
            <a:ext cx="8077200" cy="51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25400" tIns="25400" rIns="25400" bIns="254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Myriad Pro Bold Cond" charset="0"/>
              </a:rPr>
              <a:t>Click to edit Master text styles</a:t>
            </a:r>
          </a:p>
          <a:p>
            <a:pPr lvl="1"/>
            <a:r>
              <a:rPr lang="en-US">
                <a:sym typeface="Myriad Pro Bold Cond" charset="0"/>
              </a:rPr>
              <a:t>Second level</a:t>
            </a:r>
          </a:p>
          <a:p>
            <a:pPr lvl="2"/>
            <a:r>
              <a:rPr lang="en-US">
                <a:sym typeface="Myriad Pro Bold Cond" charset="0"/>
              </a:rPr>
              <a:t>Third level</a:t>
            </a:r>
          </a:p>
          <a:p>
            <a:pPr lvl="3"/>
            <a:r>
              <a:rPr lang="en-US">
                <a:sym typeface="Myriad Pro Bold Cond" charset="0"/>
              </a:rPr>
              <a:t>Fourth level</a:t>
            </a:r>
          </a:p>
          <a:p>
            <a:pPr lvl="4"/>
            <a:r>
              <a:rPr lang="en-US">
                <a:sym typeface="Myriad Pro Bold Cond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022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Myriad Pro Bold Cond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5pPr>
      <a:lvl6pPr marL="228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6pPr>
      <a:lvl7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7pPr>
      <a:lvl8pPr marL="685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8pPr>
      <a:lvl9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9pPr>
    </p:titleStyle>
    <p:bodyStyle>
      <a:lvl1pPr marL="400050" indent="-400050" algn="l" rtl="0" fontAlgn="base">
        <a:spcBef>
          <a:spcPts val="700"/>
        </a:spcBef>
        <a:spcAft>
          <a:spcPct val="0"/>
        </a:spcAft>
        <a:buSzPct val="120000"/>
        <a:buFont typeface="Lucida Grande" charset="0"/>
        <a:buChar char="▪"/>
        <a:defRPr sz="2800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1pPr>
      <a:lvl2pPr marL="692150" indent="-317500" algn="l" rtl="0" fontAlgn="base">
        <a:spcBef>
          <a:spcPts val="700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2800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2pPr>
      <a:lvl3pPr marL="1028700" indent="-317500" algn="l" rtl="0" fontAlgn="base">
        <a:spcBef>
          <a:spcPts val="700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2800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3pPr>
      <a:lvl4pPr marL="1358900" indent="-317500" algn="l" rtl="0" fontAlgn="base">
        <a:spcBef>
          <a:spcPts val="700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2800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4pPr>
      <a:lvl5pPr marL="1695450" indent="-317500" algn="l" rtl="0" fontAlgn="base">
        <a:spcBef>
          <a:spcPts val="700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2800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5pPr>
      <a:lvl6pPr marL="1924050" indent="-317500" algn="l" rtl="0" fontAlgn="base">
        <a:spcBef>
          <a:spcPts val="700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2800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6pPr>
      <a:lvl7pPr marL="2152650" indent="-317500" algn="l" rtl="0" fontAlgn="base">
        <a:spcBef>
          <a:spcPts val="700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2800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7pPr>
      <a:lvl8pPr marL="2381250" indent="-317500" algn="l" rtl="0" fontAlgn="base">
        <a:spcBef>
          <a:spcPts val="700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2800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8pPr>
      <a:lvl9pPr marL="2609850" indent="-317500" algn="l" rtl="0" fontAlgn="base">
        <a:spcBef>
          <a:spcPts val="700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2800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9pPr>
    </p:bodyStyle>
    <p:otherStyle>
      <a:defPPr>
        <a:defRPr lang="en-US"/>
      </a:defPPr>
      <a:lvl1pPr marL="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 vert="horz" lIns="36576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143000"/>
            <a:ext cx="88392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6492875"/>
            <a:ext cx="18288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rgbClr val="0070C0"/>
                </a:solidFill>
              </a:defRPr>
            </a:lvl1pPr>
          </a:lstStyle>
          <a:p>
            <a:fld id="{BA2D8F13-174C-467F-9D40-7DDEF70CA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2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8686800" cy="1066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8686800" cy="5502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users.ece.cmu.edu/~yoonguk/papers/kim-isca14.pdf" TargetMode="Externa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3.png"/><Relationship Id="rId5" Type="http://schemas.openxmlformats.org/officeDocument/2006/relationships/image" Target="../media/image1.png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2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2.xml"/><Relationship Id="rId5" Type="http://schemas.openxmlformats.org/officeDocument/2006/relationships/image" Target="../media/image23.jpg"/><Relationship Id="rId4" Type="http://schemas.microsoft.com/office/2007/relationships/hdphoto" Target="../media/hdphoto2.wdp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2.xml"/><Relationship Id="rId4" Type="http://schemas.microsoft.com/office/2007/relationships/hdphoto" Target="../media/hdphoto3.wdp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19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211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ece.cmu.edu/~omutlu/pub/in-DRAM-bulk-AND-OR-ieee_cal15.pdf" TargetMode="External"/><Relationship Id="rId7" Type="http://schemas.openxmlformats.org/officeDocument/2006/relationships/hyperlink" Target="https://people.inf.ethz.ch/omutlu/pub/in-memory-pointer-chasing-accelerator_iccd16.pdf" TargetMode="External"/><Relationship Id="rId2" Type="http://schemas.openxmlformats.org/officeDocument/2006/relationships/hyperlink" Target="http://users.ece.cmu.edu/~omutlu/pub/rowclone_micro13.pdf" TargetMode="External"/><Relationship Id="rId1" Type="http://schemas.openxmlformats.org/officeDocument/2006/relationships/slideLayout" Target="../slideLayouts/slideLayout38.xml"/><Relationship Id="rId6" Type="http://schemas.openxmlformats.org/officeDocument/2006/relationships/hyperlink" Target="http://users.ece.cmu.edu/~omutlu/pub/tesseract-pim-architecture-for-graph-processing_isca15.pdf" TargetMode="External"/><Relationship Id="rId5" Type="http://schemas.openxmlformats.org/officeDocument/2006/relationships/hyperlink" Target="http://users.ece.cmu.edu/~omutlu/pub/pim-enabled-instructons-for-low-overhead-pim_isca15.pdf" TargetMode="External"/><Relationship Id="rId4" Type="http://schemas.openxmlformats.org/officeDocument/2006/relationships/hyperlink" Target="https://people.inf.ethz.ch/omutlu/pub/GSDRAM-gather-scatter-dram_micro15.pdf" TargetMode="Externa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5.xml"/><Relationship Id="rId4" Type="http://schemas.openxmlformats.org/officeDocument/2006/relationships/image" Target="../media/image34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ece.cmu.edu/~omutlu/pub/in-DRAM-bulk-AND-OR-ieee_cal15.pdf" TargetMode="External"/><Relationship Id="rId2" Type="http://schemas.openxmlformats.org/officeDocument/2006/relationships/hyperlink" Target="http://users.ece.cmu.edu/~omutlu/pub/rowclone_micro13.pdf" TargetMode="External"/><Relationship Id="rId1" Type="http://schemas.openxmlformats.org/officeDocument/2006/relationships/slideLayout" Target="../slideLayouts/slideLayout38.xml"/><Relationship Id="rId4" Type="http://schemas.openxmlformats.org/officeDocument/2006/relationships/hyperlink" Target="https://users.ece.cmu.edu/~omutlu/pub/GSDRAM-gather-scatter-dram_micro15.pdf" TargetMode="Externa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8.xml"/><Relationship Id="rId4" Type="http://schemas.openxmlformats.org/officeDocument/2006/relationships/image" Target="../media/image37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8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8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8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8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://isca09.cs.columbia.edu/" TargetMode="External"/><Relationship Id="rId2" Type="http://schemas.openxmlformats.org/officeDocument/2006/relationships/hyperlink" Target="http://users.ece.cmu.edu/~omutlu/pub/pcm_isca09.pdf" TargetMode="External"/><Relationship Id="rId1" Type="http://schemas.openxmlformats.org/officeDocument/2006/relationships/slideLayout" Target="../slideLayouts/slideLayout128.xml"/><Relationship Id="rId5" Type="http://schemas.openxmlformats.org/officeDocument/2006/relationships/image" Target="../media/image42.png"/><Relationship Id="rId4" Type="http://schemas.openxmlformats.org/officeDocument/2006/relationships/hyperlink" Target="http://users.ece.cmu.edu/~omutlu/pub/lee_isca09_talk.pdf" TargetMode="Externa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hyperlink" Target="https://users.ece.cmu.edu/~yoonguk/papers/kim-isca14.pdf" TargetMode="External"/><Relationship Id="rId1" Type="http://schemas.openxmlformats.org/officeDocument/2006/relationships/slideLayout" Target="../slideLayouts/slideLayout15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53" y="609600"/>
            <a:ext cx="9091863" cy="2819400"/>
          </a:xfrm>
          <a:solidFill>
            <a:schemeClr val="bg1">
              <a:lumMod val="95000"/>
            </a:schemeClr>
          </a:solidFill>
        </p:spPr>
        <p:txBody>
          <a:bodyPr anchor="ctr" anchorCtr="0">
            <a:noAutofit/>
          </a:bodyPr>
          <a:lstStyle/>
          <a:p>
            <a:pPr fontAlgn="base"/>
            <a:r>
              <a:rPr lang="en-US" b="1" dirty="0"/>
              <a:t>CSC 2224: Parallel Computer Architecture and Programming</a:t>
            </a:r>
            <a:br>
              <a:rPr lang="en-US" b="1" dirty="0"/>
            </a:br>
            <a:r>
              <a:rPr lang="en-US" b="1" dirty="0"/>
              <a:t>Advanced Memory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905500" y="5414556"/>
            <a:ext cx="571500" cy="42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8BC0D9-9426-462E-A586-ED53F18E4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875481"/>
            <a:ext cx="81534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Prof. Gennady </a:t>
            </a:r>
            <a:r>
              <a:rPr lang="en-US" dirty="0" err="1">
                <a:solidFill>
                  <a:srgbClr val="0000FF"/>
                </a:solidFill>
              </a:rPr>
              <a:t>Pekhimenko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University of Toronto</a:t>
            </a:r>
          </a:p>
          <a:p>
            <a:r>
              <a:rPr lang="en-US" dirty="0">
                <a:solidFill>
                  <a:schemeClr val="tx1"/>
                </a:solidFill>
              </a:rPr>
              <a:t>Fall 2019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A2E33A-EA90-4EC4-B1F5-051D808F97CF}"/>
              </a:ext>
            </a:extLst>
          </p:cNvPr>
          <p:cNvSpPr/>
          <p:nvPr/>
        </p:nvSpPr>
        <p:spPr>
          <a:xfrm>
            <a:off x="1371600" y="5947139"/>
            <a:ext cx="655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chemeClr val="tx2"/>
                </a:solidFill>
              </a:rPr>
              <a:t>The content of this lecture is adapted from the slides of </a:t>
            </a:r>
          </a:p>
          <a:p>
            <a:pPr algn="ctr"/>
            <a:r>
              <a:rPr lang="en-US" b="1" i="1" dirty="0" err="1">
                <a:solidFill>
                  <a:schemeClr val="tx2"/>
                </a:solidFill>
              </a:rPr>
              <a:t>Vivek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Seshadri</a:t>
            </a:r>
            <a:r>
              <a:rPr lang="en-US" b="1" i="1" dirty="0">
                <a:solidFill>
                  <a:schemeClr val="tx2"/>
                </a:solidFill>
              </a:rPr>
              <a:t>, </a:t>
            </a:r>
            <a:r>
              <a:rPr lang="en-US" b="1" i="1" dirty="0" err="1">
                <a:solidFill>
                  <a:schemeClr val="tx2"/>
                </a:solidFill>
              </a:rPr>
              <a:t>Yoongu</a:t>
            </a:r>
            <a:r>
              <a:rPr lang="en-US" b="1" i="1" dirty="0">
                <a:solidFill>
                  <a:schemeClr val="tx2"/>
                </a:solidFill>
              </a:rPr>
              <a:t> Kim, </a:t>
            </a:r>
          </a:p>
          <a:p>
            <a:pPr algn="ctr"/>
            <a:r>
              <a:rPr lang="en-US" b="1" i="1" dirty="0">
                <a:solidFill>
                  <a:schemeClr val="tx2"/>
                </a:solidFill>
              </a:rPr>
              <a:t>and lectures of </a:t>
            </a:r>
            <a:r>
              <a:rPr lang="en-US" b="1" i="1" dirty="0" err="1">
                <a:solidFill>
                  <a:schemeClr val="tx2"/>
                </a:solidFill>
              </a:rPr>
              <a:t>Onur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Mutlu</a:t>
            </a:r>
            <a:r>
              <a:rPr lang="en-US" b="1" i="1" dirty="0">
                <a:solidFill>
                  <a:schemeClr val="tx2"/>
                </a:solidFill>
              </a:rPr>
              <a:t> @ ETH and CMU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4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"/>
    </mc:Choice>
    <mc:Fallback xmlns="">
      <p:transition spd="slow" advTm="297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Bulk Data Copy and Initialization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3400" y="1676400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"/>
                <a:cs typeface="+mn-cs"/>
              </a:rPr>
              <a:t>Bulk Data Copy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4801" y="3400961"/>
            <a:ext cx="3505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"/>
                <a:cs typeface="+mn-cs"/>
              </a:rPr>
              <a:t>Bulk Data Initialization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953000" y="1600200"/>
            <a:ext cx="990600" cy="1371600"/>
          </a:xfrm>
          <a:prstGeom prst="roundRect">
            <a:avLst/>
          </a:prstGeom>
          <a:solidFill>
            <a:srgbClr val="4F6128"/>
          </a:solidFill>
          <a:ln w="25400" cap="flat" cmpd="sng" algn="ctr">
            <a:solidFill>
              <a:srgbClr val="4F61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olas" pitchFamily="49" charset="0"/>
                <a:ea typeface=""/>
                <a:cs typeface="Consolas" pitchFamily="49" charset="0"/>
              </a:rPr>
              <a:t>src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olas" pitchFamily="49" charset="0"/>
              <a:ea typeface=""/>
              <a:cs typeface="Consolas" pitchFamily="49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315200" y="1600200"/>
            <a:ext cx="990600" cy="1371600"/>
          </a:xfrm>
          <a:prstGeom prst="roundRect">
            <a:avLst/>
          </a:prstGeom>
          <a:solidFill>
            <a:srgbClr val="17365D"/>
          </a:solidFill>
          <a:ln w="25400" cap="flat" cmpd="sng" algn="ctr">
            <a:solidFill>
              <a:srgbClr val="1736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olas" pitchFamily="49" charset="0"/>
                <a:ea typeface=""/>
                <a:cs typeface="Consolas" pitchFamily="49" charset="0"/>
              </a:rPr>
              <a:t>dst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olas" pitchFamily="49" charset="0"/>
              <a:ea typeface=""/>
              <a:cs typeface="Consolas" pitchFamily="49" charset="0"/>
            </a:endParaRPr>
          </a:p>
        </p:txBody>
      </p:sp>
      <p:cxnSp>
        <p:nvCxnSpPr>
          <p:cNvPr id="33" name="Straight Arrow Connector 32"/>
          <p:cNvCxnSpPr>
            <a:stCxn id="31" idx="3"/>
            <a:endCxn id="32" idx="1"/>
          </p:cNvCxnSpPr>
          <p:nvPr/>
        </p:nvCxnSpPr>
        <p:spPr>
          <a:xfrm>
            <a:off x="5943600" y="2286000"/>
            <a:ext cx="1371600" cy="1588"/>
          </a:xfrm>
          <a:prstGeom prst="straightConnector1">
            <a:avLst/>
          </a:prstGeom>
          <a:noFill/>
          <a:ln w="38100" cap="flat" cmpd="sng" algn="ctr">
            <a:solidFill>
              <a:srgbClr val="262626"/>
            </a:solidFill>
            <a:prstDash val="dash"/>
            <a:tailEnd type="arrow" w="lg" len="lg"/>
          </a:ln>
          <a:effectLst/>
        </p:spPr>
      </p:cxnSp>
      <p:sp>
        <p:nvSpPr>
          <p:cNvPr id="34" name="Rounded Rectangle 33"/>
          <p:cNvSpPr/>
          <p:nvPr/>
        </p:nvSpPr>
        <p:spPr>
          <a:xfrm>
            <a:off x="7315200" y="3429000"/>
            <a:ext cx="990600" cy="1371600"/>
          </a:xfrm>
          <a:prstGeom prst="roundRect">
            <a:avLst/>
          </a:prstGeom>
          <a:solidFill>
            <a:srgbClr val="17365D"/>
          </a:solidFill>
          <a:ln w="25400" cap="flat" cmpd="sng" algn="ctr">
            <a:solidFill>
              <a:srgbClr val="1736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olas" pitchFamily="49" charset="0"/>
                <a:ea typeface=""/>
                <a:cs typeface="Consolas" pitchFamily="49" charset="0"/>
              </a:rPr>
              <a:t>dst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olas" pitchFamily="49" charset="0"/>
              <a:ea typeface=""/>
              <a:cs typeface="Consolas" pitchFamily="49" charset="0"/>
            </a:endParaRPr>
          </a:p>
        </p:txBody>
      </p:sp>
      <p:cxnSp>
        <p:nvCxnSpPr>
          <p:cNvPr id="35" name="Straight Arrow Connector 34"/>
          <p:cNvCxnSpPr>
            <a:stCxn id="36" idx="3"/>
            <a:endCxn id="34" idx="1"/>
          </p:cNvCxnSpPr>
          <p:nvPr/>
        </p:nvCxnSpPr>
        <p:spPr>
          <a:xfrm flipV="1">
            <a:off x="5836690" y="4114800"/>
            <a:ext cx="1478510" cy="1"/>
          </a:xfrm>
          <a:prstGeom prst="straightConnector1">
            <a:avLst/>
          </a:prstGeom>
          <a:noFill/>
          <a:ln w="38100" cap="flat" cmpd="sng" algn="ctr">
            <a:solidFill>
              <a:srgbClr val="262626"/>
            </a:solidFill>
            <a:prstDash val="dash"/>
            <a:tailEnd type="arrow" w="lg" len="lg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5105400" y="3791635"/>
            <a:ext cx="731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"/>
                <a:cs typeface="+mn-cs"/>
              </a:rPr>
              <a:t>val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262626">
                  <a:lumMod val="95000"/>
                  <a:lumOff val="5000"/>
                </a:srgbClr>
              </a:solidFill>
              <a:effectLst/>
              <a:uLnTx/>
              <a:uFillTx/>
              <a:latin typeface="Tahoma"/>
              <a:ea typeface=""/>
              <a:cs typeface="+mn-cs"/>
            </a:endParaRPr>
          </a:p>
        </p:txBody>
      </p:sp>
      <p:pic>
        <p:nvPicPr>
          <p:cNvPr id="37" name="Picture 6" descr="oscha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93490">
            <a:off x="983985" y="1599021"/>
            <a:ext cx="7626143" cy="1660953"/>
          </a:xfrm>
          <a:prstGeom prst="rect">
            <a:avLst/>
          </a:prstGeom>
          <a:noFill/>
          <a:ln w="9525">
            <a:solidFill>
              <a:srgbClr val="262626"/>
            </a:solidFill>
            <a:miter lim="800000"/>
            <a:headEnd/>
            <a:tailEnd/>
          </a:ln>
        </p:spPr>
      </p:pic>
      <p:pic>
        <p:nvPicPr>
          <p:cNvPr id="38" name="Picture 7" descr="osfast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256522"/>
            <a:ext cx="7467600" cy="1967604"/>
          </a:xfrm>
          <a:prstGeom prst="rect">
            <a:avLst/>
          </a:prstGeom>
          <a:noFill/>
          <a:ln w="9525">
            <a:solidFill>
              <a:srgbClr val="262626"/>
            </a:solidFill>
            <a:miter lim="800000"/>
            <a:headEnd/>
            <a:tailEnd/>
          </a:ln>
        </p:spPr>
      </p:pic>
      <p:pic>
        <p:nvPicPr>
          <p:cNvPr id="39" name="Picture 38" descr="prior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7052">
            <a:off x="761659" y="2583163"/>
            <a:ext cx="7763272" cy="1719076"/>
          </a:xfrm>
          <a:prstGeom prst="rect">
            <a:avLst/>
          </a:prstGeom>
          <a:noFill/>
          <a:ln w="9525">
            <a:solidFill>
              <a:srgbClr val="262626"/>
            </a:solidFill>
            <a:miter lim="800000"/>
            <a:headEnd/>
            <a:tailEnd/>
          </a:ln>
        </p:spPr>
      </p:pic>
      <p:pic>
        <p:nvPicPr>
          <p:cNvPr id="40" name="Picture 39" descr="pri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422573">
            <a:off x="344918" y="4237679"/>
            <a:ext cx="7763272" cy="1755652"/>
          </a:xfrm>
          <a:prstGeom prst="rect">
            <a:avLst/>
          </a:prstGeom>
          <a:noFill/>
          <a:ln w="9525">
            <a:solidFill>
              <a:srgbClr val="262626"/>
            </a:solidFill>
            <a:miter lim="800000"/>
            <a:headEnd/>
            <a:tailEnd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3C500E5-8970-4629-94C8-13CF8001AA57}"/>
              </a:ext>
            </a:extLst>
          </p:cNvPr>
          <p:cNvSpPr/>
          <p:nvPr/>
        </p:nvSpPr>
        <p:spPr>
          <a:xfrm>
            <a:off x="152400" y="6477000"/>
            <a:ext cx="152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576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Bulk Data Copy and Initialization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594FA-E141-4234-AE05-360401972BE7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ＭＳ Ｐゴシック" charset="-128"/>
              <a:cs typeface="+mn-cs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914400" y="1828800"/>
            <a:ext cx="1613800" cy="1828800"/>
            <a:chOff x="914400" y="1828800"/>
            <a:chExt cx="1613800" cy="1828800"/>
          </a:xfrm>
        </p:grpSpPr>
        <p:sp>
          <p:nvSpPr>
            <p:cNvPr id="33" name="Wave 32"/>
            <p:cNvSpPr/>
            <p:nvPr/>
          </p:nvSpPr>
          <p:spPr>
            <a:xfrm rot="5400000">
              <a:off x="876300" y="1866900"/>
              <a:ext cx="990600" cy="914400"/>
            </a:xfrm>
            <a:prstGeom prst="wave">
              <a:avLst>
                <a:gd name="adj1" fmla="val 5469"/>
                <a:gd name="adj2" fmla="val 0"/>
              </a:avLst>
            </a:prstGeom>
            <a:solidFill>
              <a:srgbClr val="31859B"/>
            </a:solidFill>
            <a:ln w="25400" cap="flat" cmpd="sng" algn="ctr">
              <a:solidFill>
                <a:srgbClr val="26262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"/>
                <a:cs typeface="+mn-cs"/>
              </a:endParaRPr>
            </a:p>
          </p:txBody>
        </p:sp>
        <p:sp>
          <p:nvSpPr>
            <p:cNvPr id="34" name="Wave 33"/>
            <p:cNvSpPr/>
            <p:nvPr/>
          </p:nvSpPr>
          <p:spPr>
            <a:xfrm rot="5400000">
              <a:off x="1333500" y="2095500"/>
              <a:ext cx="990600" cy="914400"/>
            </a:xfrm>
            <a:prstGeom prst="wave">
              <a:avLst>
                <a:gd name="adj1" fmla="val 5469"/>
                <a:gd name="adj2" fmla="val 0"/>
              </a:avLst>
            </a:prstGeom>
            <a:solidFill>
              <a:srgbClr val="31859B"/>
            </a:solidFill>
            <a:ln w="25400" cap="flat" cmpd="sng" algn="ctr">
              <a:solidFill>
                <a:srgbClr val="26262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90600" y="3072825"/>
              <a:ext cx="15376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262626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Tahoma"/>
                  <a:ea typeface=""/>
                  <a:cs typeface="+mn-cs"/>
                </a:rPr>
                <a:t>Forking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752707" y="1575137"/>
            <a:ext cx="3324949" cy="2234863"/>
            <a:chOff x="2752707" y="1853625"/>
            <a:chExt cx="3324949" cy="2234863"/>
          </a:xfrm>
        </p:grpSpPr>
        <p:sp>
          <p:nvSpPr>
            <p:cNvPr id="37" name="Rounded Rectangle 36"/>
            <p:cNvSpPr/>
            <p:nvPr/>
          </p:nvSpPr>
          <p:spPr>
            <a:xfrm>
              <a:off x="3962400" y="1853625"/>
              <a:ext cx="914400" cy="1143000"/>
            </a:xfrm>
            <a:prstGeom prst="roundRect">
              <a:avLst/>
            </a:prstGeom>
            <a:solidFill>
              <a:srgbClr val="262626"/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rPr>
                <a:t>000000000000000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752707" y="3072825"/>
              <a:ext cx="332494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262626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Tahoma"/>
                  <a:ea typeface=""/>
                  <a:cs typeface="+mn-cs"/>
                </a:rPr>
                <a:t>Zero initialization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262626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Tahoma"/>
                  <a:ea typeface=""/>
                  <a:cs typeface="+mn-cs"/>
                </a:rPr>
                <a:t>(e.g., security)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"/>
                <a:cs typeface="+mn-cs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57200" y="4038600"/>
            <a:ext cx="2669320" cy="2245043"/>
            <a:chOff x="720979" y="4038600"/>
            <a:chExt cx="2669320" cy="2245043"/>
          </a:xfrm>
        </p:grpSpPr>
        <p:pic>
          <p:nvPicPr>
            <p:cNvPr id="40" name="Picture 39" descr="computer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4038600"/>
              <a:ext cx="1219200" cy="121920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720979" y="5206425"/>
              <a:ext cx="266932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262626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Tahoma"/>
                  <a:ea typeface=""/>
                  <a:cs typeface="+mn-cs"/>
                </a:rPr>
                <a:t>VM Cloning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62626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Tahoma"/>
                  <a:ea typeface=""/>
                  <a:cs typeface="+mn-cs"/>
                </a:rPr>
                <a:t>Deduplication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"/>
                <a:cs typeface="+mn-cs"/>
              </a:endParaRPr>
            </a:p>
          </p:txBody>
        </p:sp>
        <p:pic>
          <p:nvPicPr>
            <p:cNvPr id="42" name="Picture 41" descr="computer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1200" y="4038600"/>
              <a:ext cx="1219200" cy="1219200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6043903" y="1803748"/>
            <a:ext cx="2752677" cy="1930052"/>
            <a:chOff x="6043903" y="1803748"/>
            <a:chExt cx="2752677" cy="1930052"/>
          </a:xfrm>
        </p:grpSpPr>
        <p:grpSp>
          <p:nvGrpSpPr>
            <p:cNvPr id="44" name="Group 43"/>
            <p:cNvGrpSpPr/>
            <p:nvPr/>
          </p:nvGrpSpPr>
          <p:grpSpPr>
            <a:xfrm>
              <a:off x="6043903" y="1905000"/>
              <a:ext cx="2752677" cy="1828800"/>
              <a:chOff x="6043903" y="1905000"/>
              <a:chExt cx="2752677" cy="1828800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6324600" y="1905000"/>
                <a:ext cx="533400" cy="1143000"/>
              </a:xfrm>
              <a:prstGeom prst="roundRect">
                <a:avLst/>
              </a:prstGeom>
              <a:solidFill>
                <a:srgbClr val="6F2926"/>
              </a:solidFill>
              <a:ln w="25400" cap="flat" cmpd="sng" algn="ctr">
                <a:solidFill>
                  <a:srgbClr val="6F2926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"/>
                  <a:cs typeface="+mn-cs"/>
                </a:endParaRPr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7848600" y="1905000"/>
                <a:ext cx="533400" cy="1143000"/>
              </a:xfrm>
              <a:prstGeom prst="roundRect">
                <a:avLst/>
              </a:prstGeom>
              <a:solidFill>
                <a:srgbClr val="262626"/>
              </a:solidFill>
              <a:ln w="25400" cap="flat" cmpd="sng" algn="ctr">
                <a:solidFill>
                  <a:srgbClr val="262626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"/>
                  <a:cs typeface="+mn-cs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043903" y="3149025"/>
                <a:ext cx="27526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>
                        <a:lumMod val="95000"/>
                        <a:lumOff val="5000"/>
                      </a:srgbClr>
                    </a:solidFill>
                    <a:effectLst/>
                    <a:uLnTx/>
                    <a:uFillTx/>
                    <a:latin typeface="Tahoma"/>
                    <a:ea typeface=""/>
                    <a:cs typeface="+mn-cs"/>
                  </a:rPr>
                  <a:t>Checkpointing</a:t>
                </a: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262626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Tahoma"/>
                  <a:ea typeface=""/>
                  <a:cs typeface="+mn-cs"/>
                </a:endParaRPr>
              </a:p>
            </p:txBody>
          </p:sp>
          <p:cxnSp>
            <p:nvCxnSpPr>
              <p:cNvPr id="49" name="Straight Arrow Connector 48"/>
              <p:cNvCxnSpPr>
                <a:stCxn id="46" idx="3"/>
                <a:endCxn id="47" idx="1"/>
              </p:cNvCxnSpPr>
              <p:nvPr/>
            </p:nvCxnSpPr>
            <p:spPr>
              <a:xfrm>
                <a:off x="6858000" y="2476500"/>
                <a:ext cx="990600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262626">
                    <a:lumMod val="75000"/>
                    <a:lumOff val="25000"/>
                  </a:srgbClr>
                </a:solidFill>
                <a:prstDash val="dashDot"/>
                <a:tailEnd type="arrow"/>
              </a:ln>
              <a:effectLst/>
            </p:spPr>
          </p:cxnSp>
        </p:grpSp>
        <p:cxnSp>
          <p:nvCxnSpPr>
            <p:cNvPr id="45" name="Straight Connector 44"/>
            <p:cNvCxnSpPr/>
            <p:nvPr/>
          </p:nvCxnSpPr>
          <p:spPr>
            <a:xfrm rot="5400000">
              <a:off x="6172200" y="2489548"/>
              <a:ext cx="1371600" cy="0"/>
            </a:xfrm>
            <a:prstGeom prst="line">
              <a:avLst/>
            </a:prstGeom>
            <a:noFill/>
            <a:ln w="57150" cap="flat" cmpd="sng" algn="ctr">
              <a:solidFill>
                <a:srgbClr val="262626">
                  <a:lumMod val="75000"/>
                  <a:lumOff val="2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0" name="Group 49"/>
          <p:cNvGrpSpPr/>
          <p:nvPr/>
        </p:nvGrpSpPr>
        <p:grpSpPr>
          <a:xfrm>
            <a:off x="3733800" y="4267200"/>
            <a:ext cx="2901756" cy="1600200"/>
            <a:chOff x="4768685" y="4267200"/>
            <a:chExt cx="2901756" cy="1600200"/>
          </a:xfrm>
        </p:grpSpPr>
        <p:sp>
          <p:nvSpPr>
            <p:cNvPr id="51" name="Rounded Rectangle 50"/>
            <p:cNvSpPr/>
            <p:nvPr/>
          </p:nvSpPr>
          <p:spPr>
            <a:xfrm>
              <a:off x="4876800" y="4267200"/>
              <a:ext cx="2667000" cy="990600"/>
            </a:xfrm>
            <a:prstGeom prst="roundRect">
              <a:avLst/>
            </a:prstGeom>
            <a:solidFill>
              <a:srgbClr val="262626"/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"/>
                <a:cs typeface="+mn-cs"/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5105400" y="4419600"/>
              <a:ext cx="381000" cy="685800"/>
            </a:xfrm>
            <a:prstGeom prst="roundRect">
              <a:avLst/>
            </a:prstGeom>
            <a:solidFill>
              <a:srgbClr val="4F6128"/>
            </a:solidFill>
            <a:ln w="25400" cap="flat" cmpd="sng" algn="ctr">
              <a:solidFill>
                <a:srgbClr val="4F6128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"/>
                <a:cs typeface="+mn-cs"/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5486400" y="4724400"/>
              <a:ext cx="1524000" cy="1588"/>
            </a:xfrm>
            <a:prstGeom prst="straightConnector1">
              <a:avLst/>
            </a:prstGeom>
            <a:noFill/>
            <a:ln w="28575" cap="flat" cmpd="sng" algn="ctr">
              <a:solidFill>
                <a:sysClr val="window" lastClr="FFFFFF"/>
              </a:solidFill>
              <a:prstDash val="dash"/>
              <a:tailEnd type="arrow" w="lg" len="lg"/>
            </a:ln>
            <a:effectLst/>
          </p:spPr>
        </p:cxnSp>
        <p:sp>
          <p:nvSpPr>
            <p:cNvPr id="54" name="TextBox 53"/>
            <p:cNvSpPr txBox="1"/>
            <p:nvPr/>
          </p:nvSpPr>
          <p:spPr>
            <a:xfrm>
              <a:off x="4768685" y="5282625"/>
              <a:ext cx="29017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262626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Tahoma"/>
                  <a:ea typeface=""/>
                  <a:cs typeface="+mn-cs"/>
                </a:rPr>
                <a:t>Page Migration</a:t>
              </a:r>
            </a:p>
          </p:txBody>
        </p:sp>
      </p:grpSp>
      <p:sp>
        <p:nvSpPr>
          <p:cNvPr id="55" name="Oval 54"/>
          <p:cNvSpPr/>
          <p:nvPr/>
        </p:nvSpPr>
        <p:spPr>
          <a:xfrm>
            <a:off x="7391400" y="4572000"/>
            <a:ext cx="76200" cy="76200"/>
          </a:xfrm>
          <a:prstGeom prst="ellipse">
            <a:avLst/>
          </a:prstGeom>
          <a:solidFill>
            <a:srgbClr val="262626"/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"/>
              <a:cs typeface="+mn-cs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7620000" y="4572000"/>
            <a:ext cx="76200" cy="76200"/>
          </a:xfrm>
          <a:prstGeom prst="ellipse">
            <a:avLst/>
          </a:prstGeom>
          <a:solidFill>
            <a:srgbClr val="262626"/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"/>
              <a:cs typeface="+mn-cs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7848600" y="4572000"/>
            <a:ext cx="76200" cy="76200"/>
          </a:xfrm>
          <a:prstGeom prst="ellipse">
            <a:avLst/>
          </a:prstGeom>
          <a:solidFill>
            <a:srgbClr val="262626"/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934200" y="4648200"/>
            <a:ext cx="1875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"/>
                <a:cs typeface="+mn-cs"/>
              </a:rPr>
              <a:t>Many more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836712"/>
            <a:ext cx="9756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-7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memmove</a:t>
            </a:r>
            <a:r>
              <a:rPr kumimoji="0" lang="en-US" sz="2400" b="0" i="0" u="none" strike="noStrike" kern="1200" cap="none" spc="-7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 pitchFamily="34" charset="0"/>
                <a:ea typeface=""/>
                <a:cs typeface="+mn-cs"/>
              </a:rPr>
              <a:t> &amp; </a:t>
            </a:r>
            <a:r>
              <a:rPr kumimoji="0" lang="en-US" sz="2400" b="0" i="1" u="none" strike="noStrike" kern="1200" cap="none" spc="-7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memcpy</a:t>
            </a:r>
            <a:r>
              <a:rPr kumimoji="0" lang="en-US" sz="2400" b="0" i="1" u="none" strike="noStrike" kern="1200" cap="none" spc="-7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kumimoji="0" lang="en-US" sz="2800" b="0" i="0" u="none" strike="noStrike" kern="1200" cap="none" spc="-7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2400" b="0" i="0" u="none" strike="noStrike" kern="1200" cap="none" spc="-7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5% cycles in Google’s datacenter </a:t>
            </a:r>
            <a:r>
              <a:rPr kumimoji="0" lang="en-US" sz="1800" b="0" i="0" u="none" strike="noStrike" kern="1200" cap="none" spc="-7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</a:t>
            </a:r>
            <a:r>
              <a:rPr kumimoji="0" lang="en-US" sz="1800" b="0" i="0" u="none" strike="noStrike" kern="1200" cap="none" spc="-7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Kanev</a:t>
            </a:r>
            <a:r>
              <a:rPr kumimoji="0" lang="en-US" sz="1800" b="0" i="0" u="none" strike="noStrike" kern="1200" cap="none" spc="-7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ISCA’15]</a:t>
            </a:r>
            <a:endParaRPr kumimoji="0" lang="en-US" sz="2400" b="0" i="0" u="none" strike="noStrike" kern="1200" cap="none" spc="-7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 panose="020B05020201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12716A7-368A-47B1-B444-BAFC982099DE}"/>
              </a:ext>
            </a:extLst>
          </p:cNvPr>
          <p:cNvSpPr/>
          <p:nvPr/>
        </p:nvSpPr>
        <p:spPr>
          <a:xfrm>
            <a:off x="152400" y="6477000"/>
            <a:ext cx="152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336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A5712"/>
                </a:solidFill>
                <a:latin typeface="Garamond"/>
                <a:cs typeface="Garamond"/>
              </a:rPr>
              <a:t>Today’s Systems: Bulk Data Copy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042402" y="1528540"/>
            <a:ext cx="1350971" cy="395786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"/>
                <a:cs typeface="+mn-cs"/>
              </a:rPr>
              <a:t>Memory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91319" y="2518009"/>
            <a:ext cx="4640239" cy="1978925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801504" y="3507471"/>
            <a:ext cx="13647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2442949" y="3507471"/>
            <a:ext cx="8645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3193579" y="3507471"/>
            <a:ext cx="9102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4162568" y="3507471"/>
            <a:ext cx="1137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4276300" y="3229966"/>
            <a:ext cx="664190" cy="5550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MC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284606" y="2768212"/>
            <a:ext cx="877962" cy="147851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"/>
                <a:cs typeface="+mn-cs"/>
              </a:rPr>
              <a:t>L3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529403" y="2997952"/>
            <a:ext cx="664176" cy="101903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"/>
                <a:cs typeface="+mn-cs"/>
              </a:rPr>
              <a:t>L2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937982" y="3186749"/>
            <a:ext cx="504967" cy="64144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"/>
                <a:cs typeface="+mn-cs"/>
              </a:rPr>
              <a:t>L1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96036" y="2927441"/>
            <a:ext cx="1105468" cy="11600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CPU</a:t>
            </a:r>
          </a:p>
        </p:txBody>
      </p:sp>
      <p:sp>
        <p:nvSpPr>
          <p:cNvPr id="15" name="Left-Right Arrow 14"/>
          <p:cNvSpPr/>
          <p:nvPr/>
        </p:nvSpPr>
        <p:spPr bwMode="auto">
          <a:xfrm>
            <a:off x="5131558" y="3282283"/>
            <a:ext cx="1910687" cy="450376"/>
          </a:xfrm>
          <a:prstGeom prst="leftRightArrow">
            <a:avLst>
              <a:gd name="adj1" fmla="val 50000"/>
              <a:gd name="adj2" fmla="val 25758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042246" y="2968408"/>
            <a:ext cx="1351128" cy="24566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044517" y="3659885"/>
            <a:ext cx="1348855" cy="2570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042245" y="2968408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044517" y="3659884"/>
            <a:ext cx="150125" cy="2456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194635" y="2968408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956169" y="3198146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956170" y="3580283"/>
            <a:ext cx="150125" cy="2456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347034" y="2968408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8240015" y="2968408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7788313" y="2968408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640462" y="2968408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492613" y="2968408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8088563" y="2968408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7940712" y="2968408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31734" y="1507524"/>
            <a:ext cx="2239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1) High latency</a:t>
            </a:r>
          </a:p>
        </p:txBody>
      </p:sp>
      <p:cxnSp>
        <p:nvCxnSpPr>
          <p:cNvPr id="31" name="Curved Connector 30"/>
          <p:cNvCxnSpPr>
            <a:stCxn id="30" idx="3"/>
            <a:endCxn id="18" idx="1"/>
          </p:cNvCxnSpPr>
          <p:nvPr/>
        </p:nvCxnSpPr>
        <p:spPr bwMode="auto">
          <a:xfrm>
            <a:off x="5971450" y="1738357"/>
            <a:ext cx="1070795" cy="135288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2673162" y="5008669"/>
            <a:ext cx="4039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2) High bandwidth utilization</a:t>
            </a:r>
          </a:p>
        </p:txBody>
      </p:sp>
      <p:cxnSp>
        <p:nvCxnSpPr>
          <p:cNvPr id="33" name="Curved Connector 48"/>
          <p:cNvCxnSpPr>
            <a:stCxn id="32" idx="3"/>
            <a:endCxn id="15" idx="5"/>
          </p:cNvCxnSpPr>
          <p:nvPr/>
        </p:nvCxnSpPr>
        <p:spPr bwMode="auto">
          <a:xfrm flipH="1" flipV="1">
            <a:off x="6086902" y="3620065"/>
            <a:ext cx="626148" cy="1619437"/>
          </a:xfrm>
          <a:prstGeom prst="curvedConnector4">
            <a:avLst>
              <a:gd name="adj1" fmla="val -36509"/>
              <a:gd name="adj2" fmla="val 53651"/>
            </a:avLst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378924" y="1861816"/>
            <a:ext cx="2452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3) Cache pollution</a:t>
            </a:r>
          </a:p>
        </p:txBody>
      </p:sp>
      <p:cxnSp>
        <p:nvCxnSpPr>
          <p:cNvPr id="35" name="Curved Connector 48"/>
          <p:cNvCxnSpPr>
            <a:stCxn id="34" idx="3"/>
            <a:endCxn id="21" idx="0"/>
          </p:cNvCxnSpPr>
          <p:nvPr/>
        </p:nvCxnSpPr>
        <p:spPr bwMode="auto">
          <a:xfrm flipH="1">
            <a:off x="2031232" y="2092649"/>
            <a:ext cx="799806" cy="1105497"/>
          </a:xfrm>
          <a:prstGeom prst="curvedConnector4">
            <a:avLst>
              <a:gd name="adj1" fmla="val -28582"/>
              <a:gd name="adj2" fmla="val 60440"/>
            </a:avLst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2673162" y="5498830"/>
            <a:ext cx="4139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4) Unwanted data movement</a:t>
            </a: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63C8E0-6DD9-4302-9AA9-5177C785CB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9512" y="6093296"/>
            <a:ext cx="75845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1046ns, 3.6uJ    (for 4KB page copy via DMA)</a:t>
            </a:r>
          </a:p>
        </p:txBody>
      </p:sp>
    </p:spTree>
    <p:extLst>
      <p:ext uri="{BB962C8B-B14F-4D97-AF65-F5344CB8AC3E}">
        <p14:creationId xmlns:p14="http://schemas.microsoft.com/office/powerpoint/2010/main" val="190216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019E-6 L -0.55156 0.03169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0" y="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8409E-6 L -0.54114 -0.0118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2" grpId="0"/>
      <p:bldP spid="34" grpId="0"/>
      <p:bldP spid="36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A5712"/>
                </a:solidFill>
                <a:latin typeface="Garamond"/>
                <a:cs typeface="Garamond"/>
              </a:rPr>
              <a:t>Future Systems: In-Memory Copy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042402" y="1528540"/>
            <a:ext cx="1350971" cy="395786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"/>
                <a:cs typeface="+mn-cs"/>
              </a:rPr>
              <a:t>Memory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91319" y="2518009"/>
            <a:ext cx="4640239" cy="1978925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801504" y="3507471"/>
            <a:ext cx="13647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2442949" y="3507471"/>
            <a:ext cx="8645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3193579" y="3507471"/>
            <a:ext cx="9102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4162568" y="3507471"/>
            <a:ext cx="1137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4276300" y="3229966"/>
            <a:ext cx="664190" cy="5550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MC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284606" y="2768212"/>
            <a:ext cx="877962" cy="147851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"/>
                <a:cs typeface="+mn-cs"/>
              </a:rPr>
              <a:t>L3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529403" y="2997952"/>
            <a:ext cx="664176" cy="101903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"/>
                <a:cs typeface="+mn-cs"/>
              </a:rPr>
              <a:t>L2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937982" y="3186749"/>
            <a:ext cx="504967" cy="64144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"/>
                <a:cs typeface="+mn-cs"/>
              </a:rPr>
              <a:t>L1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96036" y="2927441"/>
            <a:ext cx="1105468" cy="11600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CPU</a:t>
            </a:r>
          </a:p>
        </p:txBody>
      </p:sp>
      <p:sp>
        <p:nvSpPr>
          <p:cNvPr id="15" name="Left-Right Arrow 14"/>
          <p:cNvSpPr/>
          <p:nvPr/>
        </p:nvSpPr>
        <p:spPr bwMode="auto">
          <a:xfrm>
            <a:off x="5131558" y="3282283"/>
            <a:ext cx="1910687" cy="450376"/>
          </a:xfrm>
          <a:prstGeom prst="leftRightArrow">
            <a:avLst>
              <a:gd name="adj1" fmla="val 50000"/>
              <a:gd name="adj2" fmla="val 25758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042246" y="2960170"/>
            <a:ext cx="1351128" cy="24566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044517" y="3659885"/>
            <a:ext cx="1348855" cy="2570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042246" y="2954740"/>
            <a:ext cx="1351128" cy="24566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19" name="Straight Arrow Connector 18"/>
          <p:cNvCxnSpPr>
            <a:stCxn id="18" idx="2"/>
            <a:endCxn id="17" idx="0"/>
          </p:cNvCxnSpPr>
          <p:nvPr/>
        </p:nvCxnSpPr>
        <p:spPr bwMode="auto">
          <a:xfrm rot="16200000" flipH="1">
            <a:off x="7488635" y="3429574"/>
            <a:ext cx="459485" cy="113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4015945" y="1507524"/>
            <a:ext cx="2170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1) Low latency</a:t>
            </a:r>
          </a:p>
        </p:txBody>
      </p:sp>
      <p:cxnSp>
        <p:nvCxnSpPr>
          <p:cNvPr id="21" name="Curved Connector 20"/>
          <p:cNvCxnSpPr>
            <a:stCxn id="20" idx="3"/>
            <a:endCxn id="18" idx="1"/>
          </p:cNvCxnSpPr>
          <p:nvPr/>
        </p:nvCxnSpPr>
        <p:spPr bwMode="auto">
          <a:xfrm>
            <a:off x="6186732" y="1738357"/>
            <a:ext cx="855514" cy="133921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rgbClr val="003399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2819400" y="5282524"/>
            <a:ext cx="3870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2) Low bandwidth utilization</a:t>
            </a:r>
          </a:p>
        </p:txBody>
      </p:sp>
      <p:cxnSp>
        <p:nvCxnSpPr>
          <p:cNvPr id="23" name="Curved Connector 51"/>
          <p:cNvCxnSpPr>
            <a:stCxn id="22" idx="3"/>
            <a:endCxn id="15" idx="5"/>
          </p:cNvCxnSpPr>
          <p:nvPr/>
        </p:nvCxnSpPr>
        <p:spPr bwMode="auto">
          <a:xfrm flipH="1" flipV="1">
            <a:off x="6086902" y="3620065"/>
            <a:ext cx="603459" cy="1893292"/>
          </a:xfrm>
          <a:prstGeom prst="curvedConnector4">
            <a:avLst>
              <a:gd name="adj1" fmla="val -37882"/>
              <a:gd name="adj2" fmla="val 53123"/>
            </a:avLst>
          </a:prstGeom>
          <a:solidFill>
            <a:schemeClr val="accent1"/>
          </a:solidFill>
          <a:ln w="28575" cap="flat" cmpd="sng" algn="ctr">
            <a:solidFill>
              <a:srgbClr val="003399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428359" y="1505479"/>
            <a:ext cx="3105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3) No cache pollution</a:t>
            </a:r>
          </a:p>
        </p:txBody>
      </p:sp>
      <p:cxnSp>
        <p:nvCxnSpPr>
          <p:cNvPr id="25" name="Curved Connector 51"/>
          <p:cNvCxnSpPr>
            <a:stCxn id="24" idx="3"/>
            <a:endCxn id="13" idx="0"/>
          </p:cNvCxnSpPr>
          <p:nvPr/>
        </p:nvCxnSpPr>
        <p:spPr bwMode="auto">
          <a:xfrm flipH="1">
            <a:off x="2190466" y="1736312"/>
            <a:ext cx="1343566" cy="1450437"/>
          </a:xfrm>
          <a:prstGeom prst="curvedConnector4">
            <a:avLst>
              <a:gd name="adj1" fmla="val -17014"/>
              <a:gd name="adj2" fmla="val 57957"/>
            </a:avLst>
          </a:prstGeom>
          <a:solidFill>
            <a:schemeClr val="accent1"/>
          </a:solidFill>
          <a:ln w="28575" cap="flat" cmpd="sng" algn="ctr">
            <a:solidFill>
              <a:srgbClr val="003399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2819400" y="5682064"/>
            <a:ext cx="479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4) No unwanted data movement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63C8E0-6DD9-4302-9AA9-5177C785CB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9512" y="6093296"/>
            <a:ext cx="24539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1046ns, 3.6uJ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30129" y="6093296"/>
            <a:ext cx="29262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"/>
                <a:cs typeface="+mn-cs"/>
                <a:sym typeface="Wingdings"/>
              </a:rPr>
              <a:t>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90ns, 0.04uJ</a:t>
            </a:r>
          </a:p>
        </p:txBody>
      </p:sp>
    </p:spTree>
    <p:extLst>
      <p:ext uri="{BB962C8B-B14F-4D97-AF65-F5344CB8AC3E}">
        <p14:creationId xmlns:p14="http://schemas.microsoft.com/office/powerpoint/2010/main" val="12475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296E-6 L -3.61111E-6 0.1027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0" grpId="0"/>
      <p:bldP spid="22" grpId="0"/>
      <p:bldP spid="24" grpId="0"/>
      <p:bldP spid="26" grpId="0"/>
      <p:bldP spid="29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/>
          </p:cNvSpPr>
          <p:nvPr/>
        </p:nvSpPr>
        <p:spPr bwMode="auto">
          <a:xfrm>
            <a:off x="1714500" y="2660244"/>
            <a:ext cx="4552950" cy="177800"/>
          </a:xfrm>
          <a:prstGeom prst="rect">
            <a:avLst/>
          </a:pr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</a:endParaRPr>
          </a:p>
        </p:txBody>
      </p:sp>
      <p:sp>
        <p:nvSpPr>
          <p:cNvPr id="19458" name="Rectangle 2"/>
          <p:cNvSpPr>
            <a:spLocks/>
          </p:cNvSpPr>
          <p:nvPr/>
        </p:nvSpPr>
        <p:spPr bwMode="auto">
          <a:xfrm>
            <a:off x="1695450" y="5270094"/>
            <a:ext cx="4552950" cy="177800"/>
          </a:xfrm>
          <a:prstGeom prst="rect">
            <a:avLst/>
          </a:pr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</a:endParaRPr>
          </a:p>
        </p:txBody>
      </p:sp>
      <p:sp>
        <p:nvSpPr>
          <p:cNvPr id="19459" name="Rectangle 3"/>
          <p:cNvSpPr>
            <a:spLocks/>
          </p:cNvSpPr>
          <p:nvPr/>
        </p:nvSpPr>
        <p:spPr bwMode="auto">
          <a:xfrm>
            <a:off x="1714500" y="2076044"/>
            <a:ext cx="4552950" cy="177800"/>
          </a:xfrm>
          <a:prstGeom prst="rect">
            <a:avLst/>
          </a:pr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</a:endParaRP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196850"/>
            <a:ext cx="8545388" cy="558800"/>
          </a:xfrm>
          <a:ln/>
        </p:spPr>
        <p:txBody>
          <a:bodyPr/>
          <a:lstStyle/>
          <a:p>
            <a:r>
              <a:rPr lang="en-US" sz="4000" dirty="0" err="1">
                <a:solidFill>
                  <a:srgbClr val="1A5712"/>
                </a:solidFill>
                <a:latin typeface="Garamond"/>
                <a:cs typeface="Garamond"/>
              </a:rPr>
              <a:t>RowClone</a:t>
            </a:r>
            <a:r>
              <a:rPr lang="en-US" sz="4000" dirty="0">
                <a:solidFill>
                  <a:srgbClr val="1A5712"/>
                </a:solidFill>
                <a:latin typeface="Garamond"/>
                <a:cs typeface="Garamond"/>
              </a:rPr>
              <a:t>: In-DRAM Row Copy</a:t>
            </a:r>
          </a:p>
        </p:txBody>
      </p:sp>
      <p:grpSp>
        <p:nvGrpSpPr>
          <p:cNvPr id="19485" name="Group 29"/>
          <p:cNvGrpSpPr>
            <a:grpSpLocks/>
          </p:cNvGrpSpPr>
          <p:nvPr/>
        </p:nvGrpSpPr>
        <p:grpSpPr bwMode="auto">
          <a:xfrm>
            <a:off x="1695450" y="1656151"/>
            <a:ext cx="4574382" cy="3359944"/>
            <a:chOff x="0" y="0"/>
            <a:chExt cx="5763" cy="4232"/>
          </a:xfrm>
        </p:grpSpPr>
        <p:sp>
          <p:nvSpPr>
            <p:cNvPr id="19461" name="Line 5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62" name="Line 6"/>
            <p:cNvSpPr>
              <a:spLocks noChangeShapeType="1"/>
            </p:cNvSpPr>
            <p:nvPr/>
          </p:nvSpPr>
          <p:spPr bwMode="auto">
            <a:xfrm rot="10800000" flipH="1">
              <a:off x="0" y="184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63" name="Line 7"/>
            <p:cNvSpPr>
              <a:spLocks noChangeShapeType="1"/>
            </p:cNvSpPr>
            <p:nvPr/>
          </p:nvSpPr>
          <p:spPr bwMode="auto">
            <a:xfrm rot="10800000" flipH="1">
              <a:off x="0" y="368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64" name="Line 8"/>
            <p:cNvSpPr>
              <a:spLocks noChangeShapeType="1"/>
            </p:cNvSpPr>
            <p:nvPr/>
          </p:nvSpPr>
          <p:spPr bwMode="auto">
            <a:xfrm rot="10800000" flipH="1">
              <a:off x="0" y="552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65" name="Line 9"/>
            <p:cNvSpPr>
              <a:spLocks noChangeShapeType="1"/>
            </p:cNvSpPr>
            <p:nvPr/>
          </p:nvSpPr>
          <p:spPr bwMode="auto">
            <a:xfrm rot="10800000" flipH="1">
              <a:off x="0" y="736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66" name="Line 10"/>
            <p:cNvSpPr>
              <a:spLocks noChangeShapeType="1"/>
            </p:cNvSpPr>
            <p:nvPr/>
          </p:nvSpPr>
          <p:spPr bwMode="auto">
            <a:xfrm rot="10800000" flipH="1">
              <a:off x="0" y="920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67" name="Line 11"/>
            <p:cNvSpPr>
              <a:spLocks noChangeShapeType="1"/>
            </p:cNvSpPr>
            <p:nvPr/>
          </p:nvSpPr>
          <p:spPr bwMode="auto">
            <a:xfrm rot="10800000" flipH="1">
              <a:off x="0" y="1104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68" name="Line 12"/>
            <p:cNvSpPr>
              <a:spLocks noChangeShapeType="1"/>
            </p:cNvSpPr>
            <p:nvPr/>
          </p:nvSpPr>
          <p:spPr bwMode="auto">
            <a:xfrm rot="10800000" flipH="1">
              <a:off x="0" y="1288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69" name="Line 13"/>
            <p:cNvSpPr>
              <a:spLocks noChangeShapeType="1"/>
            </p:cNvSpPr>
            <p:nvPr/>
          </p:nvSpPr>
          <p:spPr bwMode="auto">
            <a:xfrm rot="10800000" flipH="1">
              <a:off x="0" y="1472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70" name="Line 14"/>
            <p:cNvSpPr>
              <a:spLocks noChangeShapeType="1"/>
            </p:cNvSpPr>
            <p:nvPr/>
          </p:nvSpPr>
          <p:spPr bwMode="auto">
            <a:xfrm rot="10800000" flipH="1">
              <a:off x="0" y="1656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71" name="Line 15"/>
            <p:cNvSpPr>
              <a:spLocks noChangeShapeType="1"/>
            </p:cNvSpPr>
            <p:nvPr/>
          </p:nvSpPr>
          <p:spPr bwMode="auto">
            <a:xfrm rot="10800000" flipH="1">
              <a:off x="0" y="1840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72" name="Line 16"/>
            <p:cNvSpPr>
              <a:spLocks noChangeShapeType="1"/>
            </p:cNvSpPr>
            <p:nvPr/>
          </p:nvSpPr>
          <p:spPr bwMode="auto">
            <a:xfrm rot="10800000" flipH="1">
              <a:off x="0" y="2024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73" name="Line 17"/>
            <p:cNvSpPr>
              <a:spLocks noChangeShapeType="1"/>
            </p:cNvSpPr>
            <p:nvPr/>
          </p:nvSpPr>
          <p:spPr bwMode="auto">
            <a:xfrm rot="10800000" flipH="1">
              <a:off x="0" y="2208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74" name="Line 18"/>
            <p:cNvSpPr>
              <a:spLocks noChangeShapeType="1"/>
            </p:cNvSpPr>
            <p:nvPr/>
          </p:nvSpPr>
          <p:spPr bwMode="auto">
            <a:xfrm rot="10800000" flipH="1">
              <a:off x="0" y="2392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75" name="Line 19"/>
            <p:cNvSpPr>
              <a:spLocks noChangeShapeType="1"/>
            </p:cNvSpPr>
            <p:nvPr/>
          </p:nvSpPr>
          <p:spPr bwMode="auto">
            <a:xfrm rot="10800000" flipH="1">
              <a:off x="0" y="2576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76" name="Line 20"/>
            <p:cNvSpPr>
              <a:spLocks noChangeShapeType="1"/>
            </p:cNvSpPr>
            <p:nvPr/>
          </p:nvSpPr>
          <p:spPr bwMode="auto">
            <a:xfrm rot="10800000" flipH="1">
              <a:off x="0" y="2760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77" name="Line 21"/>
            <p:cNvSpPr>
              <a:spLocks noChangeShapeType="1"/>
            </p:cNvSpPr>
            <p:nvPr/>
          </p:nvSpPr>
          <p:spPr bwMode="auto">
            <a:xfrm rot="10800000" flipH="1">
              <a:off x="0" y="2944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78" name="Line 22"/>
            <p:cNvSpPr>
              <a:spLocks noChangeShapeType="1"/>
            </p:cNvSpPr>
            <p:nvPr/>
          </p:nvSpPr>
          <p:spPr bwMode="auto">
            <a:xfrm rot="10800000" flipH="1">
              <a:off x="0" y="3128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79" name="Line 23"/>
            <p:cNvSpPr>
              <a:spLocks noChangeShapeType="1"/>
            </p:cNvSpPr>
            <p:nvPr/>
          </p:nvSpPr>
          <p:spPr bwMode="auto">
            <a:xfrm rot="10800000" flipH="1">
              <a:off x="0" y="3312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80" name="Line 24"/>
            <p:cNvSpPr>
              <a:spLocks noChangeShapeType="1"/>
            </p:cNvSpPr>
            <p:nvPr/>
          </p:nvSpPr>
          <p:spPr bwMode="auto">
            <a:xfrm rot="10800000" flipH="1">
              <a:off x="0" y="3496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81" name="Line 25"/>
            <p:cNvSpPr>
              <a:spLocks noChangeShapeType="1"/>
            </p:cNvSpPr>
            <p:nvPr/>
          </p:nvSpPr>
          <p:spPr bwMode="auto">
            <a:xfrm rot="10800000" flipH="1">
              <a:off x="0" y="3680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82" name="Line 26"/>
            <p:cNvSpPr>
              <a:spLocks noChangeShapeType="1"/>
            </p:cNvSpPr>
            <p:nvPr/>
          </p:nvSpPr>
          <p:spPr bwMode="auto">
            <a:xfrm rot="10800000" flipH="1">
              <a:off x="0" y="3864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83" name="Line 27"/>
            <p:cNvSpPr>
              <a:spLocks noChangeShapeType="1"/>
            </p:cNvSpPr>
            <p:nvPr/>
          </p:nvSpPr>
          <p:spPr bwMode="auto">
            <a:xfrm rot="10800000" flipH="1">
              <a:off x="0" y="4048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84" name="Line 28"/>
            <p:cNvSpPr>
              <a:spLocks noChangeShapeType="1"/>
            </p:cNvSpPr>
            <p:nvPr/>
          </p:nvSpPr>
          <p:spPr bwMode="auto">
            <a:xfrm rot="10800000" flipH="1">
              <a:off x="0" y="4232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</p:grpSp>
      <p:grpSp>
        <p:nvGrpSpPr>
          <p:cNvPr id="19518" name="Group 62"/>
          <p:cNvGrpSpPr>
            <a:grpSpLocks/>
          </p:cNvGrpSpPr>
          <p:nvPr/>
        </p:nvGrpSpPr>
        <p:grpSpPr bwMode="auto">
          <a:xfrm>
            <a:off x="1706563" y="1652182"/>
            <a:ext cx="4559300" cy="3371850"/>
            <a:chOff x="0" y="0"/>
            <a:chExt cx="5744" cy="4248"/>
          </a:xfrm>
        </p:grpSpPr>
        <p:sp>
          <p:nvSpPr>
            <p:cNvPr id="19486" name="Line 30"/>
            <p:cNvSpPr>
              <a:spLocks noChangeShapeType="1"/>
            </p:cNvSpPr>
            <p:nvPr/>
          </p:nvSpPr>
          <p:spPr bwMode="auto">
            <a:xfrm rot="10800000">
              <a:off x="0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87" name="Line 31"/>
            <p:cNvSpPr>
              <a:spLocks noChangeShapeType="1"/>
            </p:cNvSpPr>
            <p:nvPr/>
          </p:nvSpPr>
          <p:spPr bwMode="auto">
            <a:xfrm rot="10800000">
              <a:off x="185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88" name="Line 32"/>
            <p:cNvSpPr>
              <a:spLocks noChangeShapeType="1"/>
            </p:cNvSpPr>
            <p:nvPr/>
          </p:nvSpPr>
          <p:spPr bwMode="auto">
            <a:xfrm rot="10800000">
              <a:off x="370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89" name="Line 33"/>
            <p:cNvSpPr>
              <a:spLocks noChangeShapeType="1"/>
            </p:cNvSpPr>
            <p:nvPr/>
          </p:nvSpPr>
          <p:spPr bwMode="auto">
            <a:xfrm rot="10800000">
              <a:off x="555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90" name="Line 34"/>
            <p:cNvSpPr>
              <a:spLocks noChangeShapeType="1"/>
            </p:cNvSpPr>
            <p:nvPr/>
          </p:nvSpPr>
          <p:spPr bwMode="auto">
            <a:xfrm rot="10800000">
              <a:off x="740" y="0"/>
              <a:ext cx="1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91" name="Line 35"/>
            <p:cNvSpPr>
              <a:spLocks noChangeShapeType="1"/>
            </p:cNvSpPr>
            <p:nvPr/>
          </p:nvSpPr>
          <p:spPr bwMode="auto">
            <a:xfrm rot="10800000">
              <a:off x="926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92" name="Line 36"/>
            <p:cNvSpPr>
              <a:spLocks noChangeShapeType="1"/>
            </p:cNvSpPr>
            <p:nvPr/>
          </p:nvSpPr>
          <p:spPr bwMode="auto">
            <a:xfrm rot="10800000">
              <a:off x="1111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93" name="Line 37"/>
            <p:cNvSpPr>
              <a:spLocks noChangeShapeType="1"/>
            </p:cNvSpPr>
            <p:nvPr/>
          </p:nvSpPr>
          <p:spPr bwMode="auto">
            <a:xfrm rot="10800000">
              <a:off x="1296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94" name="Line 38"/>
            <p:cNvSpPr>
              <a:spLocks noChangeShapeType="1"/>
            </p:cNvSpPr>
            <p:nvPr/>
          </p:nvSpPr>
          <p:spPr bwMode="auto">
            <a:xfrm rot="10800000">
              <a:off x="1481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95" name="Line 39"/>
            <p:cNvSpPr>
              <a:spLocks noChangeShapeType="1"/>
            </p:cNvSpPr>
            <p:nvPr/>
          </p:nvSpPr>
          <p:spPr bwMode="auto">
            <a:xfrm rot="10800000">
              <a:off x="1667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96" name="Line 40"/>
            <p:cNvSpPr>
              <a:spLocks noChangeShapeType="1"/>
            </p:cNvSpPr>
            <p:nvPr/>
          </p:nvSpPr>
          <p:spPr bwMode="auto">
            <a:xfrm rot="10800000">
              <a:off x="1852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97" name="Line 41"/>
            <p:cNvSpPr>
              <a:spLocks noChangeShapeType="1"/>
            </p:cNvSpPr>
            <p:nvPr/>
          </p:nvSpPr>
          <p:spPr bwMode="auto">
            <a:xfrm rot="10800000">
              <a:off x="2037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98" name="Line 42"/>
            <p:cNvSpPr>
              <a:spLocks noChangeShapeType="1"/>
            </p:cNvSpPr>
            <p:nvPr/>
          </p:nvSpPr>
          <p:spPr bwMode="auto">
            <a:xfrm rot="10800000">
              <a:off x="2222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99" name="Line 43"/>
            <p:cNvSpPr>
              <a:spLocks noChangeShapeType="1"/>
            </p:cNvSpPr>
            <p:nvPr/>
          </p:nvSpPr>
          <p:spPr bwMode="auto">
            <a:xfrm rot="10800000">
              <a:off x="2407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00" name="Line 44"/>
            <p:cNvSpPr>
              <a:spLocks noChangeShapeType="1"/>
            </p:cNvSpPr>
            <p:nvPr/>
          </p:nvSpPr>
          <p:spPr bwMode="auto">
            <a:xfrm rot="10800000">
              <a:off x="2593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01" name="Line 45"/>
            <p:cNvSpPr>
              <a:spLocks noChangeShapeType="1"/>
            </p:cNvSpPr>
            <p:nvPr/>
          </p:nvSpPr>
          <p:spPr bwMode="auto">
            <a:xfrm rot="10800000">
              <a:off x="2778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02" name="Line 46"/>
            <p:cNvSpPr>
              <a:spLocks noChangeShapeType="1"/>
            </p:cNvSpPr>
            <p:nvPr/>
          </p:nvSpPr>
          <p:spPr bwMode="auto">
            <a:xfrm rot="10800000">
              <a:off x="2963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03" name="Line 47"/>
            <p:cNvSpPr>
              <a:spLocks noChangeShapeType="1"/>
            </p:cNvSpPr>
            <p:nvPr/>
          </p:nvSpPr>
          <p:spPr bwMode="auto">
            <a:xfrm rot="10800000">
              <a:off x="3148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04" name="Line 48"/>
            <p:cNvSpPr>
              <a:spLocks noChangeShapeType="1"/>
            </p:cNvSpPr>
            <p:nvPr/>
          </p:nvSpPr>
          <p:spPr bwMode="auto">
            <a:xfrm rot="10800000">
              <a:off x="3333" y="0"/>
              <a:ext cx="1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05" name="Line 49"/>
            <p:cNvSpPr>
              <a:spLocks noChangeShapeType="1"/>
            </p:cNvSpPr>
            <p:nvPr/>
          </p:nvSpPr>
          <p:spPr bwMode="auto">
            <a:xfrm rot="10800000">
              <a:off x="3519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06" name="Line 50"/>
            <p:cNvSpPr>
              <a:spLocks noChangeShapeType="1"/>
            </p:cNvSpPr>
            <p:nvPr/>
          </p:nvSpPr>
          <p:spPr bwMode="auto">
            <a:xfrm rot="10800000">
              <a:off x="3704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07" name="Line 51"/>
            <p:cNvSpPr>
              <a:spLocks noChangeShapeType="1"/>
            </p:cNvSpPr>
            <p:nvPr/>
          </p:nvSpPr>
          <p:spPr bwMode="auto">
            <a:xfrm rot="10800000">
              <a:off x="3889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08" name="Line 52"/>
            <p:cNvSpPr>
              <a:spLocks noChangeShapeType="1"/>
            </p:cNvSpPr>
            <p:nvPr/>
          </p:nvSpPr>
          <p:spPr bwMode="auto">
            <a:xfrm rot="10800000">
              <a:off x="4074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09" name="Line 53"/>
            <p:cNvSpPr>
              <a:spLocks noChangeShapeType="1"/>
            </p:cNvSpPr>
            <p:nvPr/>
          </p:nvSpPr>
          <p:spPr bwMode="auto">
            <a:xfrm rot="10800000">
              <a:off x="4260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10" name="Line 54"/>
            <p:cNvSpPr>
              <a:spLocks noChangeShapeType="1"/>
            </p:cNvSpPr>
            <p:nvPr/>
          </p:nvSpPr>
          <p:spPr bwMode="auto">
            <a:xfrm rot="10800000">
              <a:off x="4447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11" name="Line 55"/>
            <p:cNvSpPr>
              <a:spLocks noChangeShapeType="1"/>
            </p:cNvSpPr>
            <p:nvPr/>
          </p:nvSpPr>
          <p:spPr bwMode="auto">
            <a:xfrm rot="10800000">
              <a:off x="4632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12" name="Line 56"/>
            <p:cNvSpPr>
              <a:spLocks noChangeShapeType="1"/>
            </p:cNvSpPr>
            <p:nvPr/>
          </p:nvSpPr>
          <p:spPr bwMode="auto">
            <a:xfrm rot="10800000">
              <a:off x="4817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13" name="Line 57"/>
            <p:cNvSpPr>
              <a:spLocks noChangeShapeType="1"/>
            </p:cNvSpPr>
            <p:nvPr/>
          </p:nvSpPr>
          <p:spPr bwMode="auto">
            <a:xfrm rot="10800000">
              <a:off x="5003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14" name="Line 58"/>
            <p:cNvSpPr>
              <a:spLocks noChangeShapeType="1"/>
            </p:cNvSpPr>
            <p:nvPr/>
          </p:nvSpPr>
          <p:spPr bwMode="auto">
            <a:xfrm rot="10800000">
              <a:off x="5188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15" name="Line 59"/>
            <p:cNvSpPr>
              <a:spLocks noChangeShapeType="1"/>
            </p:cNvSpPr>
            <p:nvPr/>
          </p:nvSpPr>
          <p:spPr bwMode="auto">
            <a:xfrm rot="10800000">
              <a:off x="5373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16" name="Line 60"/>
            <p:cNvSpPr>
              <a:spLocks noChangeShapeType="1"/>
            </p:cNvSpPr>
            <p:nvPr/>
          </p:nvSpPr>
          <p:spPr bwMode="auto">
            <a:xfrm rot="10800000">
              <a:off x="5558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17" name="Line 61"/>
            <p:cNvSpPr>
              <a:spLocks noChangeShapeType="1"/>
            </p:cNvSpPr>
            <p:nvPr/>
          </p:nvSpPr>
          <p:spPr bwMode="auto">
            <a:xfrm rot="10800000">
              <a:off x="5743" y="4"/>
              <a:ext cx="1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</p:grpSp>
      <p:sp>
        <p:nvSpPr>
          <p:cNvPr id="19519" name="Rectangle 63"/>
          <p:cNvSpPr>
            <a:spLocks/>
          </p:cNvSpPr>
          <p:nvPr/>
        </p:nvSpPr>
        <p:spPr bwMode="auto">
          <a:xfrm>
            <a:off x="6503988" y="5220494"/>
            <a:ext cx="22536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ＭＳ Ｐゴシック" charset="0"/>
                <a:cs typeface="Myriad Pro Bold Cond" charset="0"/>
                <a:sym typeface="Myriad Pro Bold Cond" charset="0"/>
              </a:rPr>
              <a:t>Row Buffer (4 Kbytes)</a:t>
            </a:r>
          </a:p>
        </p:txBody>
      </p:sp>
      <p:sp>
        <p:nvSpPr>
          <p:cNvPr id="19520" name="Line 64"/>
          <p:cNvSpPr>
            <a:spLocks noChangeShapeType="1"/>
          </p:cNvSpPr>
          <p:nvPr/>
        </p:nvSpPr>
        <p:spPr bwMode="auto">
          <a:xfrm rot="10800000" flipH="1">
            <a:off x="431800" y="6323401"/>
            <a:ext cx="8390732" cy="794"/>
          </a:xfrm>
          <a:prstGeom prst="line">
            <a:avLst/>
          </a:prstGeom>
          <a:noFill/>
          <a:ln w="2032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</a:endParaRPr>
          </a:p>
        </p:txBody>
      </p:sp>
      <p:sp>
        <p:nvSpPr>
          <p:cNvPr id="19521" name="Line 65"/>
          <p:cNvSpPr>
            <a:spLocks noChangeShapeType="1"/>
          </p:cNvSpPr>
          <p:nvPr/>
        </p:nvSpPr>
        <p:spPr bwMode="auto">
          <a:xfrm>
            <a:off x="4064000" y="5530444"/>
            <a:ext cx="0" cy="798513"/>
          </a:xfrm>
          <a:prstGeom prst="line">
            <a:avLst/>
          </a:prstGeom>
          <a:noFill/>
          <a:ln w="1016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</a:endParaRPr>
          </a:p>
        </p:txBody>
      </p:sp>
      <p:sp>
        <p:nvSpPr>
          <p:cNvPr id="19522" name="Rectangle 66"/>
          <p:cNvSpPr>
            <a:spLocks/>
          </p:cNvSpPr>
          <p:nvPr/>
        </p:nvSpPr>
        <p:spPr bwMode="auto">
          <a:xfrm>
            <a:off x="7342982" y="6401594"/>
            <a:ext cx="6283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ＭＳ Ｐゴシック" charset="0"/>
                <a:cs typeface="Myriad Pro Bold Cond" charset="0"/>
                <a:sym typeface="Myriad Pro Bold Cond" charset="0"/>
              </a:rPr>
              <a:t>Data Bus</a:t>
            </a:r>
          </a:p>
        </p:txBody>
      </p:sp>
      <p:sp>
        <p:nvSpPr>
          <p:cNvPr id="19523" name="Rectangle 67"/>
          <p:cNvSpPr>
            <a:spLocks/>
          </p:cNvSpPr>
          <p:nvPr/>
        </p:nvSpPr>
        <p:spPr bwMode="auto">
          <a:xfrm>
            <a:off x="4149725" y="5791994"/>
            <a:ext cx="3975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ＭＳ Ｐゴシック" charset="0"/>
                <a:cs typeface="Myriad Pro Bold Cond" charset="0"/>
                <a:sym typeface="Myriad Pro Bold Cond" charset="0"/>
              </a:rPr>
              <a:t>8 bits</a:t>
            </a:r>
          </a:p>
        </p:txBody>
      </p:sp>
      <p:sp>
        <p:nvSpPr>
          <p:cNvPr id="19524" name="Rectangle 68"/>
          <p:cNvSpPr>
            <a:spLocks/>
          </p:cNvSpPr>
          <p:nvPr/>
        </p:nvSpPr>
        <p:spPr bwMode="auto">
          <a:xfrm>
            <a:off x="6484938" y="3118644"/>
            <a:ext cx="16418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ＭＳ Ｐゴシック" charset="0"/>
                <a:cs typeface="Myriad Pro Bold Cond" charset="0"/>
                <a:sym typeface="Myriad Pro Bold Cond" charset="0"/>
              </a:rPr>
              <a:t>DRAM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ＭＳ Ｐゴシック" charset="0"/>
                <a:cs typeface="Myriad Pro Bold Cond" charset="0"/>
                <a:sym typeface="Myriad Pro Bold Cond" charset="0"/>
              </a:rPr>
              <a:t>subarray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ＭＳ Ｐゴシック" charset="0"/>
              <a:cs typeface="Myriad Pro Bold Cond" charset="0"/>
              <a:sym typeface="Myriad Pro Bold Cond" charset="0"/>
            </a:endParaRPr>
          </a:p>
        </p:txBody>
      </p:sp>
      <p:sp>
        <p:nvSpPr>
          <p:cNvPr id="19525" name="Line 69"/>
          <p:cNvSpPr>
            <a:spLocks noChangeShapeType="1"/>
          </p:cNvSpPr>
          <p:nvPr/>
        </p:nvSpPr>
        <p:spPr bwMode="auto">
          <a:xfrm rot="10800000" flipH="1">
            <a:off x="1701800" y="1408501"/>
            <a:ext cx="4568825" cy="794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triangle" w="med" len="sm"/>
            <a:tailEnd type="triangle" w="med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</a:endParaRPr>
          </a:p>
        </p:txBody>
      </p:sp>
      <p:sp>
        <p:nvSpPr>
          <p:cNvPr id="19526" name="Rectangle 70"/>
          <p:cNvSpPr>
            <a:spLocks/>
          </p:cNvSpPr>
          <p:nvPr/>
        </p:nvSpPr>
        <p:spPr bwMode="auto">
          <a:xfrm>
            <a:off x="3689350" y="1124744"/>
            <a:ext cx="8981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ＭＳ Ｐゴシック" charset="0"/>
                <a:cs typeface="Myriad Pro Bold Cond" charset="0"/>
                <a:sym typeface="Myriad Pro Bold Cond" charset="0"/>
              </a:rPr>
              <a:t>4 Kbytes</a:t>
            </a:r>
          </a:p>
        </p:txBody>
      </p:sp>
      <p:grpSp>
        <p:nvGrpSpPr>
          <p:cNvPr id="19558" name="Group 102"/>
          <p:cNvGrpSpPr>
            <a:grpSpLocks/>
          </p:cNvGrpSpPr>
          <p:nvPr/>
        </p:nvGrpSpPr>
        <p:grpSpPr bwMode="auto">
          <a:xfrm>
            <a:off x="1784350" y="5016888"/>
            <a:ext cx="4400550" cy="266700"/>
            <a:chOff x="0" y="0"/>
            <a:chExt cx="5544" cy="336"/>
          </a:xfrm>
        </p:grpSpPr>
        <p:sp>
          <p:nvSpPr>
            <p:cNvPr id="19527" name="Line 71"/>
            <p:cNvSpPr>
              <a:spLocks noChangeShapeType="1"/>
            </p:cNvSpPr>
            <p:nvPr/>
          </p:nvSpPr>
          <p:spPr bwMode="auto">
            <a:xfrm>
              <a:off x="0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28" name="Line 72"/>
            <p:cNvSpPr>
              <a:spLocks noChangeShapeType="1"/>
            </p:cNvSpPr>
            <p:nvPr/>
          </p:nvSpPr>
          <p:spPr bwMode="auto">
            <a:xfrm>
              <a:off x="184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29" name="Line 73"/>
            <p:cNvSpPr>
              <a:spLocks noChangeShapeType="1"/>
            </p:cNvSpPr>
            <p:nvPr/>
          </p:nvSpPr>
          <p:spPr bwMode="auto">
            <a:xfrm>
              <a:off x="369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30" name="Line 74"/>
            <p:cNvSpPr>
              <a:spLocks noChangeShapeType="1"/>
            </p:cNvSpPr>
            <p:nvPr/>
          </p:nvSpPr>
          <p:spPr bwMode="auto">
            <a:xfrm>
              <a:off x="554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31" name="Line 75"/>
            <p:cNvSpPr>
              <a:spLocks noChangeShapeType="1"/>
            </p:cNvSpPr>
            <p:nvPr/>
          </p:nvSpPr>
          <p:spPr bwMode="auto">
            <a:xfrm>
              <a:off x="739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32" name="Line 76"/>
            <p:cNvSpPr>
              <a:spLocks noChangeShapeType="1"/>
            </p:cNvSpPr>
            <p:nvPr/>
          </p:nvSpPr>
          <p:spPr bwMode="auto">
            <a:xfrm>
              <a:off x="923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33" name="Line 77"/>
            <p:cNvSpPr>
              <a:spLocks noChangeShapeType="1"/>
            </p:cNvSpPr>
            <p:nvPr/>
          </p:nvSpPr>
          <p:spPr bwMode="auto">
            <a:xfrm>
              <a:off x="1108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34" name="Line 78"/>
            <p:cNvSpPr>
              <a:spLocks noChangeShapeType="1"/>
            </p:cNvSpPr>
            <p:nvPr/>
          </p:nvSpPr>
          <p:spPr bwMode="auto">
            <a:xfrm>
              <a:off x="1293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35" name="Line 79"/>
            <p:cNvSpPr>
              <a:spLocks noChangeShapeType="1"/>
            </p:cNvSpPr>
            <p:nvPr/>
          </p:nvSpPr>
          <p:spPr bwMode="auto">
            <a:xfrm>
              <a:off x="1478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36" name="Line 80"/>
            <p:cNvSpPr>
              <a:spLocks noChangeShapeType="1"/>
            </p:cNvSpPr>
            <p:nvPr/>
          </p:nvSpPr>
          <p:spPr bwMode="auto">
            <a:xfrm>
              <a:off x="1663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37" name="Line 81"/>
            <p:cNvSpPr>
              <a:spLocks noChangeShapeType="1"/>
            </p:cNvSpPr>
            <p:nvPr/>
          </p:nvSpPr>
          <p:spPr bwMode="auto">
            <a:xfrm>
              <a:off x="1847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38" name="Line 82"/>
            <p:cNvSpPr>
              <a:spLocks noChangeShapeType="1"/>
            </p:cNvSpPr>
            <p:nvPr/>
          </p:nvSpPr>
          <p:spPr bwMode="auto">
            <a:xfrm>
              <a:off x="2032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39" name="Line 83"/>
            <p:cNvSpPr>
              <a:spLocks noChangeShapeType="1"/>
            </p:cNvSpPr>
            <p:nvPr/>
          </p:nvSpPr>
          <p:spPr bwMode="auto">
            <a:xfrm>
              <a:off x="2217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40" name="Line 84"/>
            <p:cNvSpPr>
              <a:spLocks noChangeShapeType="1"/>
            </p:cNvSpPr>
            <p:nvPr/>
          </p:nvSpPr>
          <p:spPr bwMode="auto">
            <a:xfrm>
              <a:off x="2402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41" name="Line 85"/>
            <p:cNvSpPr>
              <a:spLocks noChangeShapeType="1"/>
            </p:cNvSpPr>
            <p:nvPr/>
          </p:nvSpPr>
          <p:spPr bwMode="auto">
            <a:xfrm>
              <a:off x="2587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42" name="Line 86"/>
            <p:cNvSpPr>
              <a:spLocks noChangeShapeType="1"/>
            </p:cNvSpPr>
            <p:nvPr/>
          </p:nvSpPr>
          <p:spPr bwMode="auto">
            <a:xfrm>
              <a:off x="2771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43" name="Line 87"/>
            <p:cNvSpPr>
              <a:spLocks noChangeShapeType="1"/>
            </p:cNvSpPr>
            <p:nvPr/>
          </p:nvSpPr>
          <p:spPr bwMode="auto">
            <a:xfrm>
              <a:off x="2956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44" name="Line 88"/>
            <p:cNvSpPr>
              <a:spLocks noChangeShapeType="1"/>
            </p:cNvSpPr>
            <p:nvPr/>
          </p:nvSpPr>
          <p:spPr bwMode="auto">
            <a:xfrm>
              <a:off x="3141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45" name="Line 89"/>
            <p:cNvSpPr>
              <a:spLocks noChangeShapeType="1"/>
            </p:cNvSpPr>
            <p:nvPr/>
          </p:nvSpPr>
          <p:spPr bwMode="auto">
            <a:xfrm>
              <a:off x="3326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46" name="Line 90"/>
            <p:cNvSpPr>
              <a:spLocks noChangeShapeType="1"/>
            </p:cNvSpPr>
            <p:nvPr/>
          </p:nvSpPr>
          <p:spPr bwMode="auto">
            <a:xfrm>
              <a:off x="3511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47" name="Line 91"/>
            <p:cNvSpPr>
              <a:spLocks noChangeShapeType="1"/>
            </p:cNvSpPr>
            <p:nvPr/>
          </p:nvSpPr>
          <p:spPr bwMode="auto">
            <a:xfrm>
              <a:off x="3695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48" name="Line 92"/>
            <p:cNvSpPr>
              <a:spLocks noChangeShapeType="1"/>
            </p:cNvSpPr>
            <p:nvPr/>
          </p:nvSpPr>
          <p:spPr bwMode="auto">
            <a:xfrm>
              <a:off x="3880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49" name="Line 93"/>
            <p:cNvSpPr>
              <a:spLocks noChangeShapeType="1"/>
            </p:cNvSpPr>
            <p:nvPr/>
          </p:nvSpPr>
          <p:spPr bwMode="auto">
            <a:xfrm>
              <a:off x="4065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50" name="Line 94"/>
            <p:cNvSpPr>
              <a:spLocks noChangeShapeType="1"/>
            </p:cNvSpPr>
            <p:nvPr/>
          </p:nvSpPr>
          <p:spPr bwMode="auto">
            <a:xfrm>
              <a:off x="4250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51" name="Line 95"/>
            <p:cNvSpPr>
              <a:spLocks noChangeShapeType="1"/>
            </p:cNvSpPr>
            <p:nvPr/>
          </p:nvSpPr>
          <p:spPr bwMode="auto">
            <a:xfrm>
              <a:off x="4435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52" name="Line 96"/>
            <p:cNvSpPr>
              <a:spLocks noChangeShapeType="1"/>
            </p:cNvSpPr>
            <p:nvPr/>
          </p:nvSpPr>
          <p:spPr bwMode="auto">
            <a:xfrm>
              <a:off x="4619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53" name="Line 97"/>
            <p:cNvSpPr>
              <a:spLocks noChangeShapeType="1"/>
            </p:cNvSpPr>
            <p:nvPr/>
          </p:nvSpPr>
          <p:spPr bwMode="auto">
            <a:xfrm>
              <a:off x="4804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54" name="Line 98"/>
            <p:cNvSpPr>
              <a:spLocks noChangeShapeType="1"/>
            </p:cNvSpPr>
            <p:nvPr/>
          </p:nvSpPr>
          <p:spPr bwMode="auto">
            <a:xfrm>
              <a:off x="4989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55" name="Line 99"/>
            <p:cNvSpPr>
              <a:spLocks noChangeShapeType="1"/>
            </p:cNvSpPr>
            <p:nvPr/>
          </p:nvSpPr>
          <p:spPr bwMode="auto">
            <a:xfrm>
              <a:off x="5174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56" name="Line 100"/>
            <p:cNvSpPr>
              <a:spLocks noChangeShapeType="1"/>
            </p:cNvSpPr>
            <p:nvPr/>
          </p:nvSpPr>
          <p:spPr bwMode="auto">
            <a:xfrm>
              <a:off x="5359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57" name="Line 101"/>
            <p:cNvSpPr>
              <a:spLocks noChangeShapeType="1"/>
            </p:cNvSpPr>
            <p:nvPr/>
          </p:nvSpPr>
          <p:spPr bwMode="auto">
            <a:xfrm>
              <a:off x="5544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</p:grpSp>
      <p:sp>
        <p:nvSpPr>
          <p:cNvPr id="19559" name="Line 103"/>
          <p:cNvSpPr>
            <a:spLocks noChangeShapeType="1"/>
          </p:cNvSpPr>
          <p:nvPr/>
        </p:nvSpPr>
        <p:spPr bwMode="auto">
          <a:xfrm rot="10800000" flipH="1">
            <a:off x="1695450" y="5453451"/>
            <a:ext cx="4564063" cy="794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</a:endParaRPr>
          </a:p>
        </p:txBody>
      </p:sp>
      <p:sp>
        <p:nvSpPr>
          <p:cNvPr id="19560" name="Line 104"/>
          <p:cNvSpPr>
            <a:spLocks noChangeShapeType="1"/>
          </p:cNvSpPr>
          <p:nvPr/>
        </p:nvSpPr>
        <p:spPr bwMode="auto">
          <a:xfrm rot="10800000" flipH="1">
            <a:off x="1701800" y="5270094"/>
            <a:ext cx="4564063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</a:endParaRPr>
          </a:p>
        </p:txBody>
      </p:sp>
      <p:grpSp>
        <p:nvGrpSpPr>
          <p:cNvPr id="19593" name="Group 137"/>
          <p:cNvGrpSpPr>
            <a:grpSpLocks/>
          </p:cNvGrpSpPr>
          <p:nvPr/>
        </p:nvGrpSpPr>
        <p:grpSpPr bwMode="auto">
          <a:xfrm>
            <a:off x="1701800" y="5263744"/>
            <a:ext cx="4559300" cy="190500"/>
            <a:chOff x="0" y="0"/>
            <a:chExt cx="5744" cy="240"/>
          </a:xfrm>
        </p:grpSpPr>
        <p:sp>
          <p:nvSpPr>
            <p:cNvPr id="19561" name="Line 105"/>
            <p:cNvSpPr>
              <a:spLocks noChangeShapeType="1"/>
            </p:cNvSpPr>
            <p:nvPr/>
          </p:nvSpPr>
          <p:spPr bwMode="auto">
            <a:xfrm rot="10800000">
              <a:off x="0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62" name="Line 106"/>
            <p:cNvSpPr>
              <a:spLocks noChangeShapeType="1"/>
            </p:cNvSpPr>
            <p:nvPr/>
          </p:nvSpPr>
          <p:spPr bwMode="auto">
            <a:xfrm rot="10800000">
              <a:off x="185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63" name="Line 107"/>
            <p:cNvSpPr>
              <a:spLocks noChangeShapeType="1"/>
            </p:cNvSpPr>
            <p:nvPr/>
          </p:nvSpPr>
          <p:spPr bwMode="auto">
            <a:xfrm rot="10800000">
              <a:off x="370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64" name="Line 108"/>
            <p:cNvSpPr>
              <a:spLocks noChangeShapeType="1"/>
            </p:cNvSpPr>
            <p:nvPr/>
          </p:nvSpPr>
          <p:spPr bwMode="auto">
            <a:xfrm rot="10800000">
              <a:off x="555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65" name="Line 109"/>
            <p:cNvSpPr>
              <a:spLocks noChangeShapeType="1"/>
            </p:cNvSpPr>
            <p:nvPr/>
          </p:nvSpPr>
          <p:spPr bwMode="auto">
            <a:xfrm rot="10800000">
              <a:off x="740" y="0"/>
              <a:ext cx="1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66" name="Line 110"/>
            <p:cNvSpPr>
              <a:spLocks noChangeShapeType="1"/>
            </p:cNvSpPr>
            <p:nvPr/>
          </p:nvSpPr>
          <p:spPr bwMode="auto">
            <a:xfrm rot="10800000">
              <a:off x="926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67" name="Line 111"/>
            <p:cNvSpPr>
              <a:spLocks noChangeShapeType="1"/>
            </p:cNvSpPr>
            <p:nvPr/>
          </p:nvSpPr>
          <p:spPr bwMode="auto">
            <a:xfrm rot="10800000">
              <a:off x="1111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68" name="Line 112"/>
            <p:cNvSpPr>
              <a:spLocks noChangeShapeType="1"/>
            </p:cNvSpPr>
            <p:nvPr/>
          </p:nvSpPr>
          <p:spPr bwMode="auto">
            <a:xfrm rot="10800000">
              <a:off x="1296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69" name="Line 113"/>
            <p:cNvSpPr>
              <a:spLocks noChangeShapeType="1"/>
            </p:cNvSpPr>
            <p:nvPr/>
          </p:nvSpPr>
          <p:spPr bwMode="auto">
            <a:xfrm rot="10800000">
              <a:off x="1481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70" name="Line 114"/>
            <p:cNvSpPr>
              <a:spLocks noChangeShapeType="1"/>
            </p:cNvSpPr>
            <p:nvPr/>
          </p:nvSpPr>
          <p:spPr bwMode="auto">
            <a:xfrm rot="10800000">
              <a:off x="1667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71" name="Line 115"/>
            <p:cNvSpPr>
              <a:spLocks noChangeShapeType="1"/>
            </p:cNvSpPr>
            <p:nvPr/>
          </p:nvSpPr>
          <p:spPr bwMode="auto">
            <a:xfrm rot="10800000">
              <a:off x="1852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72" name="Line 116"/>
            <p:cNvSpPr>
              <a:spLocks noChangeShapeType="1"/>
            </p:cNvSpPr>
            <p:nvPr/>
          </p:nvSpPr>
          <p:spPr bwMode="auto">
            <a:xfrm rot="10800000">
              <a:off x="2037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73" name="Line 117"/>
            <p:cNvSpPr>
              <a:spLocks noChangeShapeType="1"/>
            </p:cNvSpPr>
            <p:nvPr/>
          </p:nvSpPr>
          <p:spPr bwMode="auto">
            <a:xfrm rot="10800000">
              <a:off x="2222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74" name="Line 118"/>
            <p:cNvSpPr>
              <a:spLocks noChangeShapeType="1"/>
            </p:cNvSpPr>
            <p:nvPr/>
          </p:nvSpPr>
          <p:spPr bwMode="auto">
            <a:xfrm rot="10800000">
              <a:off x="2407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75" name="Line 119"/>
            <p:cNvSpPr>
              <a:spLocks noChangeShapeType="1"/>
            </p:cNvSpPr>
            <p:nvPr/>
          </p:nvSpPr>
          <p:spPr bwMode="auto">
            <a:xfrm rot="10800000">
              <a:off x="2593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76" name="Line 120"/>
            <p:cNvSpPr>
              <a:spLocks noChangeShapeType="1"/>
            </p:cNvSpPr>
            <p:nvPr/>
          </p:nvSpPr>
          <p:spPr bwMode="auto">
            <a:xfrm rot="10800000">
              <a:off x="2778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77" name="Line 121"/>
            <p:cNvSpPr>
              <a:spLocks noChangeShapeType="1"/>
            </p:cNvSpPr>
            <p:nvPr/>
          </p:nvSpPr>
          <p:spPr bwMode="auto">
            <a:xfrm rot="10800000">
              <a:off x="2963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78" name="Line 122"/>
            <p:cNvSpPr>
              <a:spLocks noChangeShapeType="1"/>
            </p:cNvSpPr>
            <p:nvPr/>
          </p:nvSpPr>
          <p:spPr bwMode="auto">
            <a:xfrm rot="10800000">
              <a:off x="3148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79" name="Line 123"/>
            <p:cNvSpPr>
              <a:spLocks noChangeShapeType="1"/>
            </p:cNvSpPr>
            <p:nvPr/>
          </p:nvSpPr>
          <p:spPr bwMode="auto">
            <a:xfrm rot="10800000">
              <a:off x="3333" y="0"/>
              <a:ext cx="1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80" name="Line 124"/>
            <p:cNvSpPr>
              <a:spLocks noChangeShapeType="1"/>
            </p:cNvSpPr>
            <p:nvPr/>
          </p:nvSpPr>
          <p:spPr bwMode="auto">
            <a:xfrm rot="10800000">
              <a:off x="3519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81" name="Line 125"/>
            <p:cNvSpPr>
              <a:spLocks noChangeShapeType="1"/>
            </p:cNvSpPr>
            <p:nvPr/>
          </p:nvSpPr>
          <p:spPr bwMode="auto">
            <a:xfrm rot="10800000">
              <a:off x="3704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82" name="Line 126"/>
            <p:cNvSpPr>
              <a:spLocks noChangeShapeType="1"/>
            </p:cNvSpPr>
            <p:nvPr/>
          </p:nvSpPr>
          <p:spPr bwMode="auto">
            <a:xfrm rot="10800000">
              <a:off x="3889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83" name="Line 127"/>
            <p:cNvSpPr>
              <a:spLocks noChangeShapeType="1"/>
            </p:cNvSpPr>
            <p:nvPr/>
          </p:nvSpPr>
          <p:spPr bwMode="auto">
            <a:xfrm rot="10800000">
              <a:off x="4074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84" name="Line 128"/>
            <p:cNvSpPr>
              <a:spLocks noChangeShapeType="1"/>
            </p:cNvSpPr>
            <p:nvPr/>
          </p:nvSpPr>
          <p:spPr bwMode="auto">
            <a:xfrm rot="10800000">
              <a:off x="4260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85" name="Line 129"/>
            <p:cNvSpPr>
              <a:spLocks noChangeShapeType="1"/>
            </p:cNvSpPr>
            <p:nvPr/>
          </p:nvSpPr>
          <p:spPr bwMode="auto">
            <a:xfrm rot="10800000">
              <a:off x="4447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86" name="Line 130"/>
            <p:cNvSpPr>
              <a:spLocks noChangeShapeType="1"/>
            </p:cNvSpPr>
            <p:nvPr/>
          </p:nvSpPr>
          <p:spPr bwMode="auto">
            <a:xfrm rot="10800000">
              <a:off x="4632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87" name="Line 131"/>
            <p:cNvSpPr>
              <a:spLocks noChangeShapeType="1"/>
            </p:cNvSpPr>
            <p:nvPr/>
          </p:nvSpPr>
          <p:spPr bwMode="auto">
            <a:xfrm rot="10800000">
              <a:off x="4817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88" name="Line 132"/>
            <p:cNvSpPr>
              <a:spLocks noChangeShapeType="1"/>
            </p:cNvSpPr>
            <p:nvPr/>
          </p:nvSpPr>
          <p:spPr bwMode="auto">
            <a:xfrm rot="10800000">
              <a:off x="5003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89" name="Line 133"/>
            <p:cNvSpPr>
              <a:spLocks noChangeShapeType="1"/>
            </p:cNvSpPr>
            <p:nvPr/>
          </p:nvSpPr>
          <p:spPr bwMode="auto">
            <a:xfrm rot="10800000">
              <a:off x="5188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90" name="Line 134"/>
            <p:cNvSpPr>
              <a:spLocks noChangeShapeType="1"/>
            </p:cNvSpPr>
            <p:nvPr/>
          </p:nvSpPr>
          <p:spPr bwMode="auto">
            <a:xfrm rot="10800000">
              <a:off x="5373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91" name="Line 135"/>
            <p:cNvSpPr>
              <a:spLocks noChangeShapeType="1"/>
            </p:cNvSpPr>
            <p:nvPr/>
          </p:nvSpPr>
          <p:spPr bwMode="auto">
            <a:xfrm rot="10800000">
              <a:off x="5558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92" name="Line 136"/>
            <p:cNvSpPr>
              <a:spLocks noChangeShapeType="1"/>
            </p:cNvSpPr>
            <p:nvPr/>
          </p:nvSpPr>
          <p:spPr bwMode="auto">
            <a:xfrm rot="10800000">
              <a:off x="5743" y="0"/>
              <a:ext cx="1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</p:grpSp>
      <p:sp>
        <p:nvSpPr>
          <p:cNvPr id="19594" name="Rectangle 138"/>
          <p:cNvSpPr>
            <a:spLocks/>
          </p:cNvSpPr>
          <p:nvPr/>
        </p:nvSpPr>
        <p:spPr bwMode="auto">
          <a:xfrm>
            <a:off x="6369050" y="2041833"/>
            <a:ext cx="13721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90B00"/>
                </a:solidFill>
                <a:effectLst/>
                <a:uLnTx/>
                <a:uFillTx/>
                <a:latin typeface="Myriad Pro Bold Cond"/>
                <a:ea typeface="ＭＳ Ｐゴシック" charset="0"/>
                <a:cs typeface="Myriad Pro Bold Cond" charset="0"/>
                <a:sym typeface="Myriad Pro Bold Cond" charset="0"/>
              </a:rPr>
              <a:t>Step 1: Activate row A</a:t>
            </a:r>
          </a:p>
        </p:txBody>
      </p:sp>
      <p:sp>
        <p:nvSpPr>
          <p:cNvPr id="19595" name="Freeform 139"/>
          <p:cNvSpPr>
            <a:spLocks/>
          </p:cNvSpPr>
          <p:nvPr/>
        </p:nvSpPr>
        <p:spPr bwMode="auto">
          <a:xfrm>
            <a:off x="922338" y="2187963"/>
            <a:ext cx="742950" cy="3232150"/>
          </a:xfrm>
          <a:custGeom>
            <a:avLst/>
            <a:gdLst>
              <a:gd name="T0" fmla="*/ 21600 w 21600"/>
              <a:gd name="T1" fmla="*/ 0 h 21600"/>
              <a:gd name="T2" fmla="*/ 0 w 21600"/>
              <a:gd name="T3" fmla="*/ 0 h 21600"/>
              <a:gd name="T4" fmla="*/ 0 w 21600"/>
              <a:gd name="T5" fmla="*/ 21600 h 21600"/>
              <a:gd name="T6" fmla="*/ 20002 w 21600"/>
              <a:gd name="T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0002" y="21600"/>
                </a:lnTo>
              </a:path>
            </a:pathLst>
          </a:custGeom>
          <a:noFill/>
          <a:ln w="50800" cap="flat">
            <a:solidFill>
              <a:srgbClr val="D90B00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</a:endParaRPr>
          </a:p>
        </p:txBody>
      </p:sp>
      <p:sp>
        <p:nvSpPr>
          <p:cNvPr id="19596" name="Rectangle 140"/>
          <p:cNvSpPr>
            <a:spLocks/>
          </p:cNvSpPr>
          <p:nvPr/>
        </p:nvSpPr>
        <p:spPr bwMode="auto">
          <a:xfrm>
            <a:off x="179512" y="3124251"/>
            <a:ext cx="8001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D90B00"/>
                </a:solidFill>
                <a:effectLst/>
                <a:uLnTx/>
                <a:uFillTx/>
                <a:latin typeface="Tahoma"/>
                <a:ea typeface="ＭＳ Ｐゴシック" charset="0"/>
                <a:cs typeface="Tahoma"/>
                <a:sym typeface="Myriad Pro Bold Cond" charset="0"/>
              </a:rPr>
              <a:t>Transfer row</a:t>
            </a:r>
          </a:p>
        </p:txBody>
      </p:sp>
      <p:sp>
        <p:nvSpPr>
          <p:cNvPr id="19597" name="Rectangle 141"/>
          <p:cNvSpPr>
            <a:spLocks/>
          </p:cNvSpPr>
          <p:nvPr/>
        </p:nvSpPr>
        <p:spPr bwMode="auto">
          <a:xfrm>
            <a:off x="6369050" y="2638733"/>
            <a:ext cx="13721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90B00"/>
                </a:solidFill>
                <a:effectLst/>
                <a:uLnTx/>
                <a:uFillTx/>
                <a:latin typeface="Myriad Pro Bold Cond"/>
                <a:ea typeface="ＭＳ Ｐゴシック" charset="0"/>
                <a:cs typeface="Myriad Pro Bold Cond" charset="0"/>
                <a:sym typeface="Myriad Pro Bold Cond" charset="0"/>
              </a:rPr>
              <a:t>Step 2: Activate row B</a:t>
            </a:r>
          </a:p>
        </p:txBody>
      </p:sp>
      <p:sp>
        <p:nvSpPr>
          <p:cNvPr id="19598" name="Freeform 142"/>
          <p:cNvSpPr>
            <a:spLocks/>
          </p:cNvSpPr>
          <p:nvPr/>
        </p:nvSpPr>
        <p:spPr bwMode="auto">
          <a:xfrm>
            <a:off x="1079500" y="2793594"/>
            <a:ext cx="571500" cy="2508250"/>
          </a:xfrm>
          <a:custGeom>
            <a:avLst/>
            <a:gdLst>
              <a:gd name="T0" fmla="*/ 21600 w 21600"/>
              <a:gd name="T1" fmla="*/ 0 h 21600"/>
              <a:gd name="T2" fmla="*/ 0 w 21600"/>
              <a:gd name="T3" fmla="*/ 0 h 21600"/>
              <a:gd name="T4" fmla="*/ 0 w 21600"/>
              <a:gd name="T5" fmla="*/ 21600 h 21600"/>
              <a:gd name="T6" fmla="*/ 20002 w 21600"/>
              <a:gd name="T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0002" y="21600"/>
                </a:lnTo>
              </a:path>
            </a:pathLst>
          </a:custGeom>
          <a:noFill/>
          <a:ln w="50800" cap="flat">
            <a:solidFill>
              <a:srgbClr val="D90B00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</a:endParaRPr>
          </a:p>
        </p:txBody>
      </p:sp>
      <p:sp>
        <p:nvSpPr>
          <p:cNvPr id="19599" name="Rectangle 143"/>
          <p:cNvSpPr>
            <a:spLocks/>
          </p:cNvSpPr>
          <p:nvPr/>
        </p:nvSpPr>
        <p:spPr bwMode="auto">
          <a:xfrm>
            <a:off x="1142926" y="4181267"/>
            <a:ext cx="54762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90B00"/>
              </a:solidFill>
              <a:effectLst/>
              <a:uLnTx/>
              <a:uFillTx/>
              <a:latin typeface="Myriad Pro Bold Cond"/>
              <a:ea typeface="ＭＳ Ｐゴシック" charset="0"/>
              <a:cs typeface="Myriad Pro Bold Cond" charset="0"/>
              <a:sym typeface="Myriad Pro Bold Cond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D90B00"/>
                </a:solidFill>
                <a:effectLst/>
                <a:uLnTx/>
                <a:uFillTx/>
                <a:latin typeface="Tahoma"/>
                <a:ea typeface="ＭＳ Ｐゴシック" charset="0"/>
                <a:cs typeface="Tahoma"/>
                <a:sym typeface="Myriad Pro Bold Cond" charset="0"/>
              </a:rPr>
              <a:t>Transfer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D90B00"/>
                </a:solidFill>
                <a:effectLst/>
                <a:uLnTx/>
                <a:uFillTx/>
                <a:latin typeface="Tahoma"/>
                <a:ea typeface="ＭＳ Ｐゴシック" charset="0"/>
                <a:cs typeface="Tahoma"/>
                <a:sym typeface="Myriad Pro Bold Cond" charset="0"/>
              </a:rPr>
              <a:t>row</a:t>
            </a:r>
          </a:p>
        </p:txBody>
      </p:sp>
      <p:sp>
        <p:nvSpPr>
          <p:cNvPr id="19601" name="Rectangle 145"/>
          <p:cNvSpPr>
            <a:spLocks/>
          </p:cNvSpPr>
          <p:nvPr/>
        </p:nvSpPr>
        <p:spPr bwMode="auto">
          <a:xfrm>
            <a:off x="450850" y="739775"/>
            <a:ext cx="73469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ＭＳ Ｐゴシック" charset="0"/>
              <a:cs typeface="Myriad Pro Bold Cond" charset="0"/>
              <a:sym typeface="Myriad Pro Bold Con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51703" y="1124744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Myriad Pro Bold Cond"/>
                <a:ea typeface="ヒラギノ角ゴ ProN W6"/>
              </a:rPr>
              <a:t>Negligible HW cost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5034118" y="836712"/>
            <a:ext cx="4002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Myriad Pro Bold Cond"/>
                <a:ea typeface="ヒラギノ角ゴ ProN W6"/>
              </a:rPr>
              <a:t>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Idea: Two consecutive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ACTivates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76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 animBg="1"/>
      <p:bldP spid="19458" grpId="0" animBg="1"/>
      <p:bldP spid="19459" grpId="0" animBg="1"/>
      <p:bldP spid="19459" grpId="1" animBg="1"/>
      <p:bldP spid="19594" grpId="0" autoUpdateAnimBg="0"/>
      <p:bldP spid="19594" grpId="1"/>
      <p:bldP spid="19595" grpId="0" animBg="1"/>
      <p:bldP spid="19595" grpId="1" animBg="1"/>
      <p:bldP spid="19596" grpId="0" autoUpdateAnimBg="0"/>
      <p:bldP spid="19596" grpId="1"/>
      <p:bldP spid="19597" grpId="0" autoUpdateAnimBg="0"/>
      <p:bldP spid="19598" grpId="0" animBg="1"/>
      <p:bldP spid="1959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1A5712"/>
                </a:solidFill>
                <a:latin typeface="Garamond"/>
                <a:cs typeface="Garamond"/>
              </a:rPr>
              <a:t>RowClone: Intra-Subarray</a:t>
            </a:r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3055938" y="2059400"/>
            <a:ext cx="315912" cy="677862"/>
          </a:xfrm>
          <a:prstGeom prst="rect">
            <a:avLst/>
          </a:prstGeom>
          <a:solidFill>
            <a:srgbClr val="262626">
              <a:lumMod val="50000"/>
              <a:lumOff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3055938" y="2330862"/>
            <a:ext cx="315912" cy="406400"/>
          </a:xfrm>
          <a:prstGeom prst="rect">
            <a:avLst/>
          </a:prstGeom>
          <a:solidFill>
            <a:srgbClr val="262626">
              <a:lumMod val="50000"/>
              <a:lumOff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grpSp>
        <p:nvGrpSpPr>
          <p:cNvPr id="81" name="Group 8"/>
          <p:cNvGrpSpPr>
            <a:grpSpLocks/>
          </p:cNvGrpSpPr>
          <p:nvPr/>
        </p:nvGrpSpPr>
        <p:grpSpPr bwMode="auto">
          <a:xfrm>
            <a:off x="5486400" y="1519238"/>
            <a:ext cx="1104112" cy="762000"/>
            <a:chOff x="2833828" y="1833265"/>
            <a:chExt cx="1104352" cy="762000"/>
          </a:xfrm>
        </p:grpSpPr>
        <p:grpSp>
          <p:nvGrpSpPr>
            <p:cNvPr id="82" name="Group 45"/>
            <p:cNvGrpSpPr>
              <a:grpSpLocks/>
            </p:cNvGrpSpPr>
            <p:nvPr/>
          </p:nvGrpSpPr>
          <p:grpSpPr bwMode="auto">
            <a:xfrm>
              <a:off x="2833828" y="1833265"/>
              <a:ext cx="152433" cy="762000"/>
              <a:chOff x="2833828" y="1833265"/>
              <a:chExt cx="152433" cy="762000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2842180" y="2209502"/>
                <a:ext cx="138142" cy="381000"/>
              </a:xfrm>
              <a:prstGeom prst="rect">
                <a:avLst/>
              </a:prstGeom>
              <a:solidFill>
                <a:srgbClr val="17365D">
                  <a:lumMod val="60000"/>
                  <a:lumOff val="4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2833828" y="1833265"/>
                <a:ext cx="152433" cy="762000"/>
              </a:xfrm>
              <a:prstGeom prst="rect">
                <a:avLst/>
              </a:prstGeom>
              <a:noFill/>
              <a:ln w="25400" cap="flat" cmpd="sng" algn="ctr">
                <a:solidFill>
                  <a:srgbClr val="262626">
                    <a:lumMod val="90000"/>
                    <a:lumOff val="10000"/>
                  </a:srgbClr>
                </a:solidFill>
                <a:prstDash val="sysDash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endParaRPr>
              </a:p>
            </p:txBody>
          </p:sp>
        </p:grpSp>
        <p:sp>
          <p:nvSpPr>
            <p:cNvPr id="83" name="TextBox 10"/>
            <p:cNvSpPr txBox="1">
              <a:spLocks noChangeArrowheads="1"/>
            </p:cNvSpPr>
            <p:nvPr/>
          </p:nvSpPr>
          <p:spPr bwMode="auto">
            <a:xfrm>
              <a:off x="3048000" y="1905000"/>
              <a:ext cx="8901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V</a:t>
              </a:r>
              <a:r>
                <a:rPr kumimoji="0" 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DD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/2</a:t>
              </a:r>
            </a:p>
          </p:txBody>
        </p:sp>
      </p:grpSp>
      <p:grpSp>
        <p:nvGrpSpPr>
          <p:cNvPr id="86" name="Group 13"/>
          <p:cNvGrpSpPr>
            <a:grpSpLocks/>
          </p:cNvGrpSpPr>
          <p:nvPr/>
        </p:nvGrpSpPr>
        <p:grpSpPr bwMode="auto">
          <a:xfrm>
            <a:off x="5486400" y="5634918"/>
            <a:ext cx="1104112" cy="762000"/>
            <a:chOff x="2833828" y="1833265"/>
            <a:chExt cx="1104352" cy="762000"/>
          </a:xfrm>
        </p:grpSpPr>
        <p:grpSp>
          <p:nvGrpSpPr>
            <p:cNvPr id="87" name="Group 45"/>
            <p:cNvGrpSpPr>
              <a:grpSpLocks/>
            </p:cNvGrpSpPr>
            <p:nvPr/>
          </p:nvGrpSpPr>
          <p:grpSpPr bwMode="auto">
            <a:xfrm>
              <a:off x="2833828" y="1833265"/>
              <a:ext cx="152433" cy="762000"/>
              <a:chOff x="2833828" y="1833265"/>
              <a:chExt cx="152433" cy="762000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2833828" y="1833265"/>
                <a:ext cx="152433" cy="7620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262626">
                    <a:lumMod val="90000"/>
                    <a:lumOff val="10000"/>
                  </a:srgbClr>
                </a:solidFill>
                <a:prstDash val="sysDash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2848119" y="2209503"/>
                <a:ext cx="127028" cy="381000"/>
              </a:xfrm>
              <a:prstGeom prst="rect">
                <a:avLst/>
              </a:prstGeom>
              <a:solidFill>
                <a:srgbClr val="17365D">
                  <a:lumMod val="60000"/>
                  <a:lumOff val="4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endParaRPr>
              </a:p>
            </p:txBody>
          </p:sp>
        </p:grpSp>
        <p:sp>
          <p:nvSpPr>
            <p:cNvPr id="88" name="TextBox 15"/>
            <p:cNvSpPr txBox="1">
              <a:spLocks noChangeArrowheads="1"/>
            </p:cNvSpPr>
            <p:nvPr/>
          </p:nvSpPr>
          <p:spPr bwMode="auto">
            <a:xfrm>
              <a:off x="3048000" y="1905000"/>
              <a:ext cx="8901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V</a:t>
              </a:r>
              <a:r>
                <a:rPr kumimoji="0" 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DD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/2</a:t>
              </a:r>
            </a:p>
          </p:txBody>
        </p:sp>
      </p:grpSp>
      <p:grpSp>
        <p:nvGrpSpPr>
          <p:cNvPr id="91" name="Group 18"/>
          <p:cNvGrpSpPr>
            <a:grpSpLocks/>
          </p:cNvGrpSpPr>
          <p:nvPr/>
        </p:nvGrpSpPr>
        <p:grpSpPr bwMode="auto">
          <a:xfrm>
            <a:off x="2366445" y="2055812"/>
            <a:ext cx="1570555" cy="677863"/>
            <a:chOff x="1526411" y="2286001"/>
            <a:chExt cx="1902589" cy="762000"/>
          </a:xfrm>
        </p:grpSpPr>
        <p:grpSp>
          <p:nvGrpSpPr>
            <p:cNvPr id="92" name="Group 34"/>
            <p:cNvGrpSpPr>
              <a:grpSpLocks/>
            </p:cNvGrpSpPr>
            <p:nvPr/>
          </p:nvGrpSpPr>
          <p:grpSpPr bwMode="auto">
            <a:xfrm>
              <a:off x="1922949" y="2286001"/>
              <a:ext cx="1506051" cy="762000"/>
              <a:chOff x="1922949" y="2667001"/>
              <a:chExt cx="1506051" cy="762000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 rot="5400000">
                <a:off x="1982592" y="3048001"/>
                <a:ext cx="762000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262626">
                    <a:lumMod val="90000"/>
                    <a:lumOff val="10000"/>
                  </a:srgbClr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5" name="Straight Connector 94"/>
              <p:cNvCxnSpPr/>
              <p:nvPr/>
            </p:nvCxnSpPr>
            <p:spPr>
              <a:xfrm rot="5400000">
                <a:off x="2363370" y="3048001"/>
                <a:ext cx="762000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262626">
                    <a:lumMod val="90000"/>
                    <a:lumOff val="10000"/>
                  </a:srgbClr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2744370" y="3048892"/>
                <a:ext cx="68463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262626">
                    <a:lumMod val="90000"/>
                    <a:lumOff val="10000"/>
                  </a:srgbClr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7" name="Shape 24"/>
              <p:cNvCxnSpPr>
                <a:endCxn id="93" idx="3"/>
              </p:cNvCxnSpPr>
              <p:nvPr/>
            </p:nvCxnSpPr>
            <p:spPr>
              <a:xfrm rot="10800000" flipV="1">
                <a:off x="1922949" y="3047107"/>
                <a:ext cx="440647" cy="3669"/>
              </a:xfrm>
              <a:prstGeom prst="bentConnector3">
                <a:avLst>
                  <a:gd name="adj1" fmla="val 50000"/>
                </a:avLst>
              </a:prstGeom>
              <a:noFill/>
              <a:ln w="28575" cap="flat" cmpd="sng" algn="ctr">
                <a:solidFill>
                  <a:srgbClr val="333333"/>
                </a:solidFill>
                <a:prstDash val="solid"/>
                <a:tailEnd type="stealth" w="lg" len="lg"/>
              </a:ln>
              <a:effectLst/>
            </p:spPr>
          </p:cxnSp>
        </p:grpSp>
        <p:sp>
          <p:nvSpPr>
            <p:cNvPr id="93" name="TextBox 20"/>
            <p:cNvSpPr txBox="1">
              <a:spLocks noChangeArrowheads="1"/>
            </p:cNvSpPr>
            <p:nvPr/>
          </p:nvSpPr>
          <p:spPr bwMode="auto">
            <a:xfrm>
              <a:off x="1526411" y="2444890"/>
              <a:ext cx="396536" cy="449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ヒラギノ角ゴ ProN W6"/>
                  <a:cs typeface="Arial" pitchFamily="34" charset="0"/>
                </a:rPr>
                <a:t>0</a:t>
              </a:r>
            </a:p>
          </p:txBody>
        </p:sp>
      </p:grpSp>
      <p:cxnSp>
        <p:nvCxnSpPr>
          <p:cNvPr id="98" name="Straight Connector 97"/>
          <p:cNvCxnSpPr/>
          <p:nvPr/>
        </p:nvCxnSpPr>
        <p:spPr>
          <a:xfrm>
            <a:off x="4484688" y="2401886"/>
            <a:ext cx="825500" cy="0"/>
          </a:xfrm>
          <a:prstGeom prst="line">
            <a:avLst/>
          </a:prstGeom>
          <a:noFill/>
          <a:ln w="28575" cap="flat" cmpd="sng" algn="ctr">
            <a:solidFill>
              <a:srgbClr val="262626">
                <a:lumMod val="90000"/>
                <a:lumOff val="10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99" name="Straight Arrow Connector 98"/>
          <p:cNvCxnSpPr/>
          <p:nvPr/>
        </p:nvCxnSpPr>
        <p:spPr>
          <a:xfrm flipV="1">
            <a:off x="3941763" y="2097086"/>
            <a:ext cx="457200" cy="3048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headEnd type="none"/>
            <a:tailEnd type="stealth" w="lg" len="lg"/>
          </a:ln>
          <a:effectLst/>
        </p:spPr>
      </p:cxnSp>
      <p:cxnSp>
        <p:nvCxnSpPr>
          <p:cNvPr id="100" name="Straight Arrow Connector 99"/>
          <p:cNvCxnSpPr/>
          <p:nvPr/>
        </p:nvCxnSpPr>
        <p:spPr>
          <a:xfrm>
            <a:off x="3941763" y="2389186"/>
            <a:ext cx="533400" cy="158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headEnd type="none"/>
            <a:tailEnd type="stealth" w="lg" len="lg"/>
          </a:ln>
          <a:effectLst/>
        </p:spPr>
      </p:cxnSp>
      <p:grpSp>
        <p:nvGrpSpPr>
          <p:cNvPr id="101" name="Group 28"/>
          <p:cNvGrpSpPr>
            <a:grpSpLocks/>
          </p:cNvGrpSpPr>
          <p:nvPr/>
        </p:nvGrpSpPr>
        <p:grpSpPr bwMode="auto">
          <a:xfrm>
            <a:off x="5486400" y="1524000"/>
            <a:ext cx="1546603" cy="762000"/>
            <a:chOff x="2833828" y="1833265"/>
            <a:chExt cx="1546493" cy="762000"/>
          </a:xfrm>
        </p:grpSpPr>
        <p:grpSp>
          <p:nvGrpSpPr>
            <p:cNvPr id="102" name="Group 45"/>
            <p:cNvGrpSpPr>
              <a:grpSpLocks/>
            </p:cNvGrpSpPr>
            <p:nvPr/>
          </p:nvGrpSpPr>
          <p:grpSpPr bwMode="auto">
            <a:xfrm>
              <a:off x="2833828" y="1833265"/>
              <a:ext cx="152389" cy="762000"/>
              <a:chOff x="2833828" y="1833265"/>
              <a:chExt cx="152389" cy="762000"/>
            </a:xfrm>
          </p:grpSpPr>
          <p:sp>
            <p:nvSpPr>
              <p:cNvPr id="104" name="Rectangle 103"/>
              <p:cNvSpPr/>
              <p:nvPr/>
            </p:nvSpPr>
            <p:spPr>
              <a:xfrm>
                <a:off x="2842177" y="2138065"/>
                <a:ext cx="138102" cy="452438"/>
              </a:xfrm>
              <a:prstGeom prst="rect">
                <a:avLst/>
              </a:prstGeom>
              <a:solidFill>
                <a:srgbClr val="17365D">
                  <a:lumMod val="60000"/>
                  <a:lumOff val="4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33828" y="1833265"/>
                <a:ext cx="152389" cy="762000"/>
              </a:xfrm>
              <a:prstGeom prst="rect">
                <a:avLst/>
              </a:prstGeom>
              <a:noFill/>
              <a:ln w="25400" cap="flat" cmpd="sng" algn="ctr">
                <a:solidFill>
                  <a:srgbClr val="262626">
                    <a:lumMod val="90000"/>
                    <a:lumOff val="10000"/>
                  </a:srgbClr>
                </a:solidFill>
                <a:prstDash val="sysDash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endParaRPr>
              </a:p>
            </p:txBody>
          </p:sp>
        </p:grpSp>
        <p:sp>
          <p:nvSpPr>
            <p:cNvPr id="103" name="TextBox 30"/>
            <p:cNvSpPr txBox="1">
              <a:spLocks noChangeArrowheads="1"/>
            </p:cNvSpPr>
            <p:nvPr/>
          </p:nvSpPr>
          <p:spPr bwMode="auto">
            <a:xfrm>
              <a:off x="3048000" y="1905000"/>
              <a:ext cx="133232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V</a:t>
              </a:r>
              <a:r>
                <a:rPr kumimoji="0" 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DD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/2 + </a:t>
              </a:r>
              <a:r>
                <a:rPr kumimoji="0" lang="el-GR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δ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</p:grpSp>
      <p:grpSp>
        <p:nvGrpSpPr>
          <p:cNvPr id="106" name="Group 33"/>
          <p:cNvGrpSpPr>
            <a:grpSpLocks/>
          </p:cNvGrpSpPr>
          <p:nvPr/>
        </p:nvGrpSpPr>
        <p:grpSpPr bwMode="auto">
          <a:xfrm>
            <a:off x="5486403" y="5634918"/>
            <a:ext cx="530257" cy="842082"/>
            <a:chOff x="7315200" y="2514600"/>
            <a:chExt cx="530065" cy="843373"/>
          </a:xfrm>
        </p:grpSpPr>
        <p:sp>
          <p:nvSpPr>
            <p:cNvPr id="107" name="Rectangle 106"/>
            <p:cNvSpPr/>
            <p:nvPr/>
          </p:nvSpPr>
          <p:spPr>
            <a:xfrm>
              <a:off x="7315200" y="2514600"/>
              <a:ext cx="152345" cy="761579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262626">
                  <a:lumMod val="90000"/>
                  <a:lumOff val="10000"/>
                </a:srgbClr>
              </a:solidFill>
              <a:prstDash val="sysDash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  <p:sp>
          <p:nvSpPr>
            <p:cNvPr id="108" name="TextBox 35"/>
            <p:cNvSpPr txBox="1">
              <a:spLocks noChangeArrowheads="1"/>
            </p:cNvSpPr>
            <p:nvPr/>
          </p:nvSpPr>
          <p:spPr bwMode="auto">
            <a:xfrm>
              <a:off x="7489206" y="2895600"/>
              <a:ext cx="356059" cy="462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ヒラギノ角ゴ ProN W6"/>
                  <a:cs typeface="Arial" pitchFamily="34" charset="0"/>
                </a:rPr>
                <a:t>0</a:t>
              </a:r>
            </a:p>
          </p:txBody>
        </p:sp>
      </p:grpSp>
      <p:grpSp>
        <p:nvGrpSpPr>
          <p:cNvPr id="109" name="Group 36"/>
          <p:cNvGrpSpPr>
            <a:grpSpLocks/>
          </p:cNvGrpSpPr>
          <p:nvPr/>
        </p:nvGrpSpPr>
        <p:grpSpPr bwMode="auto">
          <a:xfrm>
            <a:off x="5486400" y="1519238"/>
            <a:ext cx="821880" cy="766762"/>
            <a:chOff x="3657600" y="2510135"/>
            <a:chExt cx="822165" cy="766465"/>
          </a:xfrm>
        </p:grpSpPr>
        <p:sp>
          <p:nvSpPr>
            <p:cNvPr id="110" name="Rectangle 109"/>
            <p:cNvSpPr/>
            <p:nvPr/>
          </p:nvSpPr>
          <p:spPr>
            <a:xfrm>
              <a:off x="3657600" y="2514895"/>
              <a:ext cx="152453" cy="761705"/>
            </a:xfrm>
            <a:prstGeom prst="rect">
              <a:avLst/>
            </a:prstGeom>
            <a:solidFill>
              <a:srgbClr val="17365D">
                <a:lumMod val="60000"/>
                <a:lumOff val="40000"/>
              </a:srgbClr>
            </a:solidFill>
            <a:ln w="25400" cap="flat" cmpd="sng" algn="ctr">
              <a:solidFill>
                <a:srgbClr val="262626">
                  <a:lumMod val="90000"/>
                  <a:lumOff val="10000"/>
                </a:srgbClr>
              </a:solidFill>
              <a:prstDash val="sysDash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  <p:sp>
          <p:nvSpPr>
            <p:cNvPr id="111" name="TextBox 38"/>
            <p:cNvSpPr txBox="1">
              <a:spLocks noChangeArrowheads="1"/>
            </p:cNvSpPr>
            <p:nvPr/>
          </p:nvSpPr>
          <p:spPr bwMode="auto">
            <a:xfrm>
              <a:off x="3831606" y="2510135"/>
              <a:ext cx="648159" cy="461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V</a:t>
              </a:r>
              <a:r>
                <a:rPr kumimoji="0" 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DD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</p:grpSp>
      <p:grpSp>
        <p:nvGrpSpPr>
          <p:cNvPr id="112" name="Group 39"/>
          <p:cNvGrpSpPr>
            <a:grpSpLocks/>
          </p:cNvGrpSpPr>
          <p:nvPr/>
        </p:nvGrpSpPr>
        <p:grpSpPr bwMode="auto">
          <a:xfrm>
            <a:off x="2819400" y="1292225"/>
            <a:ext cx="914400" cy="765175"/>
            <a:chOff x="2895600" y="2510135"/>
            <a:chExt cx="914400" cy="766465"/>
          </a:xfrm>
        </p:grpSpPr>
        <p:sp>
          <p:nvSpPr>
            <p:cNvPr id="113" name="Rectangle 112"/>
            <p:cNvSpPr/>
            <p:nvPr/>
          </p:nvSpPr>
          <p:spPr>
            <a:xfrm>
              <a:off x="3657600" y="2514906"/>
              <a:ext cx="152400" cy="761694"/>
            </a:xfrm>
            <a:prstGeom prst="rect">
              <a:avLst/>
            </a:prstGeom>
            <a:solidFill>
              <a:srgbClr val="17365D">
                <a:lumMod val="60000"/>
                <a:lumOff val="40000"/>
              </a:srgbClr>
            </a:solidFill>
            <a:ln w="25400" cap="flat" cmpd="sng" algn="ctr">
              <a:solidFill>
                <a:srgbClr val="262626">
                  <a:lumMod val="90000"/>
                  <a:lumOff val="10000"/>
                </a:srgbClr>
              </a:solidFill>
              <a:prstDash val="sysDash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  <p:sp>
          <p:nvSpPr>
            <p:cNvPr id="114" name="TextBox 41"/>
            <p:cNvSpPr txBox="1">
              <a:spLocks noChangeArrowheads="1"/>
            </p:cNvSpPr>
            <p:nvPr/>
          </p:nvSpPr>
          <p:spPr bwMode="auto">
            <a:xfrm>
              <a:off x="2895600" y="2510135"/>
              <a:ext cx="647934" cy="46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V</a:t>
              </a:r>
              <a:r>
                <a:rPr kumimoji="0" 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DD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</p:grpSp>
      <p:grpSp>
        <p:nvGrpSpPr>
          <p:cNvPr id="115" name="Group 42"/>
          <p:cNvGrpSpPr>
            <a:grpSpLocks/>
          </p:cNvGrpSpPr>
          <p:nvPr/>
        </p:nvGrpSpPr>
        <p:grpSpPr bwMode="auto">
          <a:xfrm>
            <a:off x="2036763" y="1270000"/>
            <a:ext cx="1697037" cy="762000"/>
            <a:chOff x="1289075" y="1833265"/>
            <a:chExt cx="1697153" cy="762000"/>
          </a:xfrm>
        </p:grpSpPr>
        <p:grpSp>
          <p:nvGrpSpPr>
            <p:cNvPr id="116" name="Group 45"/>
            <p:cNvGrpSpPr>
              <a:grpSpLocks/>
            </p:cNvGrpSpPr>
            <p:nvPr/>
          </p:nvGrpSpPr>
          <p:grpSpPr bwMode="auto">
            <a:xfrm>
              <a:off x="2833818" y="1833265"/>
              <a:ext cx="152410" cy="762000"/>
              <a:chOff x="2833818" y="1833265"/>
              <a:chExt cx="152410" cy="762000"/>
            </a:xfrm>
          </p:grpSpPr>
          <p:sp>
            <p:nvSpPr>
              <p:cNvPr id="118" name="Rectangle 117"/>
              <p:cNvSpPr/>
              <p:nvPr/>
            </p:nvSpPr>
            <p:spPr>
              <a:xfrm>
                <a:off x="2833818" y="1833265"/>
                <a:ext cx="152410" cy="7620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262626">
                    <a:lumMod val="90000"/>
                    <a:lumOff val="10000"/>
                  </a:srgbClr>
                </a:solidFill>
                <a:prstDash val="sysDash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2848107" y="2138065"/>
                <a:ext cx="127008" cy="452438"/>
              </a:xfrm>
              <a:prstGeom prst="rect">
                <a:avLst/>
              </a:prstGeom>
              <a:solidFill>
                <a:srgbClr val="17365D">
                  <a:lumMod val="60000"/>
                  <a:lumOff val="4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endParaRPr>
              </a:p>
            </p:txBody>
          </p:sp>
        </p:grpSp>
        <p:sp>
          <p:nvSpPr>
            <p:cNvPr id="117" name="TextBox 44"/>
            <p:cNvSpPr txBox="1">
              <a:spLocks noChangeArrowheads="1"/>
            </p:cNvSpPr>
            <p:nvPr/>
          </p:nvSpPr>
          <p:spPr bwMode="auto">
            <a:xfrm>
              <a:off x="1289075" y="1857213"/>
              <a:ext cx="133250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V</a:t>
              </a:r>
              <a:r>
                <a:rPr kumimoji="0" 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DD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/2 + </a:t>
              </a:r>
              <a:r>
                <a:rPr kumimoji="0" lang="el-GR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δ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</p:grpSp>
      <p:grpSp>
        <p:nvGrpSpPr>
          <p:cNvPr id="120" name="Group 47"/>
          <p:cNvGrpSpPr>
            <a:grpSpLocks/>
          </p:cNvGrpSpPr>
          <p:nvPr/>
        </p:nvGrpSpPr>
        <p:grpSpPr bwMode="auto">
          <a:xfrm>
            <a:off x="4165600" y="1881188"/>
            <a:ext cx="2362200" cy="4244975"/>
            <a:chOff x="1371600" y="1371600"/>
            <a:chExt cx="2362200" cy="4245429"/>
          </a:xfrm>
          <a:solidFill>
            <a:sysClr val="window" lastClr="FFFFFF">
              <a:lumMod val="75000"/>
            </a:sysClr>
          </a:solidFill>
        </p:grpSpPr>
        <p:sp>
          <p:nvSpPr>
            <p:cNvPr id="121" name="Isosceles Triangle 120"/>
            <p:cNvSpPr/>
            <p:nvPr/>
          </p:nvSpPr>
          <p:spPr>
            <a:xfrm rot="10800000">
              <a:off x="2971800" y="3657844"/>
              <a:ext cx="762000" cy="762081"/>
            </a:xfrm>
            <a:prstGeom prst="triangle">
              <a:avLst/>
            </a:prstGeom>
            <a:grpFill/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  <p:sp>
          <p:nvSpPr>
            <p:cNvPr id="122" name="Isosceles Triangle 121"/>
            <p:cNvSpPr/>
            <p:nvPr/>
          </p:nvSpPr>
          <p:spPr>
            <a:xfrm>
              <a:off x="1371600" y="3657844"/>
              <a:ext cx="762000" cy="762081"/>
            </a:xfrm>
            <a:prstGeom prst="triangle">
              <a:avLst/>
            </a:prstGeom>
            <a:grpFill/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  <p:cxnSp>
          <p:nvCxnSpPr>
            <p:cNvPr id="123" name="Elbow Connector 122"/>
            <p:cNvCxnSpPr>
              <a:stCxn id="121" idx="0"/>
              <a:endCxn id="122" idx="3"/>
            </p:cNvCxnSpPr>
            <p:nvPr/>
          </p:nvCxnSpPr>
          <p:spPr>
            <a:xfrm rot="5400000">
              <a:off x="2553494" y="3619032"/>
              <a:ext cx="1588" cy="1600200"/>
            </a:xfrm>
            <a:prstGeom prst="bentConnector3">
              <a:avLst>
                <a:gd name="adj1" fmla="val 33302907"/>
              </a:avLst>
            </a:prstGeom>
            <a:grpFill/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</p:cxnSp>
        <p:cxnSp>
          <p:nvCxnSpPr>
            <p:cNvPr id="124" name="Elbow Connector 123"/>
            <p:cNvCxnSpPr>
              <a:stCxn id="122" idx="0"/>
              <a:endCxn id="121" idx="3"/>
            </p:cNvCxnSpPr>
            <p:nvPr/>
          </p:nvCxnSpPr>
          <p:spPr>
            <a:xfrm rot="5400000" flipH="1" flipV="1">
              <a:off x="2553494" y="2856950"/>
              <a:ext cx="1588" cy="1600200"/>
            </a:xfrm>
            <a:prstGeom prst="bentConnector3">
              <a:avLst>
                <a:gd name="adj1" fmla="val 32873247"/>
              </a:avLst>
            </a:prstGeom>
            <a:grpFill/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</p:cxnSp>
        <p:sp>
          <p:nvSpPr>
            <p:cNvPr id="125" name="Oval 124"/>
            <p:cNvSpPr/>
            <p:nvPr/>
          </p:nvSpPr>
          <p:spPr>
            <a:xfrm rot="10800000">
              <a:off x="3276600" y="4343718"/>
              <a:ext cx="152400" cy="152416"/>
            </a:xfrm>
            <a:prstGeom prst="ellipse">
              <a:avLst/>
            </a:prstGeom>
            <a:grpFill/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1676400" y="3581636"/>
              <a:ext cx="152400" cy="152416"/>
            </a:xfrm>
            <a:prstGeom prst="ellipse">
              <a:avLst/>
            </a:prstGeom>
            <a:grpFill/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1638206" y="2247994"/>
              <a:ext cx="1752787" cy="0"/>
            </a:xfrm>
            <a:prstGeom prst="line">
              <a:avLst/>
            </a:prstGeom>
            <a:grpFill/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</p:cxn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2182777" y="5285207"/>
              <a:ext cx="663646" cy="0"/>
            </a:xfrm>
            <a:prstGeom prst="line">
              <a:avLst/>
            </a:prstGeom>
            <a:grpFill/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</p:cxnSp>
      </p:grpSp>
      <p:sp>
        <p:nvSpPr>
          <p:cNvPr id="129" name="TextBox 128"/>
          <p:cNvSpPr txBox="1"/>
          <p:nvPr/>
        </p:nvSpPr>
        <p:spPr>
          <a:xfrm>
            <a:off x="2860598" y="5549900"/>
            <a:ext cx="218130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Myriad Pro Bold Cond"/>
                <a:ea typeface="ヒラギノ角ゴ ProN W6"/>
              </a:rPr>
              <a:t>Sense Amplifier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Myriad Pro Bold Cond"/>
                <a:ea typeface="ヒラギノ角ゴ ProN W6"/>
              </a:rPr>
              <a:t>(Row Buffer)</a:t>
            </a:r>
          </a:p>
        </p:txBody>
      </p:sp>
      <p:grpSp>
        <p:nvGrpSpPr>
          <p:cNvPr id="130" name="Group 61"/>
          <p:cNvGrpSpPr>
            <a:grpSpLocks/>
          </p:cNvGrpSpPr>
          <p:nvPr/>
        </p:nvGrpSpPr>
        <p:grpSpPr bwMode="auto">
          <a:xfrm>
            <a:off x="6016660" y="1750070"/>
            <a:ext cx="2724115" cy="4496098"/>
            <a:chOff x="-133867" y="1868815"/>
            <a:chExt cx="2724667" cy="4496773"/>
          </a:xfrm>
        </p:grpSpPr>
        <p:sp>
          <p:nvSpPr>
            <p:cNvPr id="131" name="TextBox 130"/>
            <p:cNvSpPr txBox="1"/>
            <p:nvPr/>
          </p:nvSpPr>
          <p:spPr>
            <a:xfrm>
              <a:off x="685414" y="3589279"/>
              <a:ext cx="1905386" cy="8303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262626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Amplify the difference</a:t>
              </a:r>
            </a:p>
          </p:txBody>
        </p:sp>
        <p:cxnSp>
          <p:nvCxnSpPr>
            <p:cNvPr id="132" name="Shape 56"/>
            <p:cNvCxnSpPr>
              <a:stCxn id="108" idx="3"/>
              <a:endCxn id="131" idx="2"/>
            </p:cNvCxnSpPr>
            <p:nvPr/>
          </p:nvCxnSpPr>
          <p:spPr>
            <a:xfrm flipV="1">
              <a:off x="-133867" y="4419666"/>
              <a:ext cx="1771974" cy="1945922"/>
            </a:xfrm>
            <a:prstGeom prst="curvedConnector2">
              <a:avLst/>
            </a:prstGeom>
            <a:noFill/>
            <a:ln w="19050" cap="flat" cmpd="sng" algn="ctr">
              <a:solidFill>
                <a:srgbClr val="262626">
                  <a:lumMod val="90000"/>
                  <a:lumOff val="10000"/>
                </a:srgbClr>
              </a:solidFill>
              <a:prstDash val="solid"/>
              <a:headEnd type="stealth" w="lg" len="lg"/>
              <a:tailEnd type="none" w="lg" len="lg"/>
            </a:ln>
            <a:effectLst/>
          </p:spPr>
        </p:cxnSp>
        <p:cxnSp>
          <p:nvCxnSpPr>
            <p:cNvPr id="133" name="Shape 57"/>
            <p:cNvCxnSpPr>
              <a:stCxn id="131" idx="0"/>
              <a:endCxn id="111" idx="3"/>
            </p:cNvCxnSpPr>
            <p:nvPr/>
          </p:nvCxnSpPr>
          <p:spPr>
            <a:xfrm rot="16200000" flipV="1">
              <a:off x="37729" y="1988899"/>
              <a:ext cx="1720463" cy="1480295"/>
            </a:xfrm>
            <a:prstGeom prst="curvedConnector2">
              <a:avLst/>
            </a:prstGeom>
            <a:noFill/>
            <a:ln w="19050" cap="flat" cmpd="sng" algn="ctr">
              <a:solidFill>
                <a:srgbClr val="262626">
                  <a:lumMod val="90000"/>
                  <a:lumOff val="10000"/>
                </a:srgbClr>
              </a:solidFill>
              <a:prstDash val="solid"/>
              <a:headEnd type="none"/>
              <a:tailEnd type="stealth" w="lg" len="lg"/>
            </a:ln>
            <a:effectLst/>
          </p:spPr>
        </p:cxnSp>
      </p:grpSp>
      <p:sp>
        <p:nvSpPr>
          <p:cNvPr id="134" name="Oval 133"/>
          <p:cNvSpPr/>
          <p:nvPr/>
        </p:nvSpPr>
        <p:spPr>
          <a:xfrm>
            <a:off x="4479925" y="2360611"/>
            <a:ext cx="76200" cy="76200"/>
          </a:xfrm>
          <a:prstGeom prst="ellipse">
            <a:avLst/>
          </a:prstGeom>
          <a:solidFill>
            <a:srgbClr val="262626"/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3886200" y="2365374"/>
            <a:ext cx="76200" cy="76200"/>
          </a:xfrm>
          <a:prstGeom prst="ellipse">
            <a:avLst/>
          </a:prstGeom>
          <a:solidFill>
            <a:srgbClr val="262626"/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3052763" y="2900363"/>
            <a:ext cx="314325" cy="679450"/>
          </a:xfrm>
          <a:prstGeom prst="rect">
            <a:avLst/>
          </a:prstGeom>
          <a:solidFill>
            <a:srgbClr val="262626">
              <a:lumMod val="50000"/>
              <a:lumOff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grpSp>
        <p:nvGrpSpPr>
          <p:cNvPr id="137" name="Group 18"/>
          <p:cNvGrpSpPr>
            <a:grpSpLocks/>
          </p:cNvGrpSpPr>
          <p:nvPr/>
        </p:nvGrpSpPr>
        <p:grpSpPr bwMode="auto">
          <a:xfrm>
            <a:off x="2361817" y="2901950"/>
            <a:ext cx="1572008" cy="679450"/>
            <a:chOff x="1526615" y="2286000"/>
            <a:chExt cx="1902385" cy="762000"/>
          </a:xfrm>
        </p:grpSpPr>
        <p:grpSp>
          <p:nvGrpSpPr>
            <p:cNvPr id="138" name="Group 34"/>
            <p:cNvGrpSpPr>
              <a:grpSpLocks/>
            </p:cNvGrpSpPr>
            <p:nvPr/>
          </p:nvGrpSpPr>
          <p:grpSpPr bwMode="auto">
            <a:xfrm>
              <a:off x="1922742" y="2286000"/>
              <a:ext cx="1506258" cy="762000"/>
              <a:chOff x="1922742" y="2667000"/>
              <a:chExt cx="1506258" cy="762000"/>
            </a:xfrm>
          </p:grpSpPr>
          <p:cxnSp>
            <p:nvCxnSpPr>
              <p:cNvPr id="140" name="Straight Connector 139"/>
              <p:cNvCxnSpPr/>
              <p:nvPr/>
            </p:nvCxnSpPr>
            <p:spPr>
              <a:xfrm rot="5400000">
                <a:off x="1981772" y="3048000"/>
                <a:ext cx="762000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262626">
                    <a:lumMod val="90000"/>
                    <a:lumOff val="10000"/>
                  </a:srgbClr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1" name="Straight Connector 140"/>
              <p:cNvCxnSpPr/>
              <p:nvPr/>
            </p:nvCxnSpPr>
            <p:spPr>
              <a:xfrm rot="5400000">
                <a:off x="2362156" y="3048000"/>
                <a:ext cx="762000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262626">
                    <a:lumMod val="90000"/>
                    <a:lumOff val="10000"/>
                  </a:srgbClr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2" name="Straight Connector 141"/>
              <p:cNvCxnSpPr/>
              <p:nvPr/>
            </p:nvCxnSpPr>
            <p:spPr>
              <a:xfrm>
                <a:off x="2743156" y="3048000"/>
                <a:ext cx="685844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262626">
                    <a:lumMod val="90000"/>
                    <a:lumOff val="10000"/>
                  </a:srgbClr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3" name="Shape 24"/>
              <p:cNvCxnSpPr>
                <a:endCxn id="139" idx="3"/>
              </p:cNvCxnSpPr>
              <p:nvPr/>
            </p:nvCxnSpPr>
            <p:spPr>
              <a:xfrm rot="10800000" flipV="1">
                <a:off x="1922742" y="3048000"/>
                <a:ext cx="440032" cy="2777"/>
              </a:xfrm>
              <a:prstGeom prst="bentConnector3">
                <a:avLst>
                  <a:gd name="adj1" fmla="val 50000"/>
                </a:avLst>
              </a:prstGeom>
              <a:noFill/>
              <a:ln w="28575" cap="flat" cmpd="sng" algn="ctr">
                <a:solidFill>
                  <a:srgbClr val="333333"/>
                </a:solidFill>
                <a:prstDash val="solid"/>
                <a:tailEnd type="stealth" w="lg" len="lg"/>
              </a:ln>
              <a:effectLst/>
            </p:spPr>
          </p:cxnSp>
        </p:grpSp>
        <p:sp>
          <p:nvSpPr>
            <p:cNvPr id="139" name="TextBox 81"/>
            <p:cNvSpPr txBox="1">
              <a:spLocks noChangeArrowheads="1"/>
            </p:cNvSpPr>
            <p:nvPr/>
          </p:nvSpPr>
          <p:spPr bwMode="auto">
            <a:xfrm>
              <a:off x="1526615" y="2445416"/>
              <a:ext cx="396127" cy="448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ヒラギノ角ゴ ProN W6"/>
                  <a:cs typeface="Arial" pitchFamily="34" charset="0"/>
                </a:rPr>
                <a:t>0</a:t>
              </a:r>
            </a:p>
          </p:txBody>
        </p:sp>
      </p:grpSp>
      <p:cxnSp>
        <p:nvCxnSpPr>
          <p:cNvPr id="144" name="Straight Connector 143"/>
          <p:cNvCxnSpPr/>
          <p:nvPr/>
        </p:nvCxnSpPr>
        <p:spPr>
          <a:xfrm>
            <a:off x="4479925" y="3249613"/>
            <a:ext cx="827088" cy="0"/>
          </a:xfrm>
          <a:prstGeom prst="line">
            <a:avLst/>
          </a:prstGeom>
          <a:noFill/>
          <a:ln w="28575" cap="flat" cmpd="sng" algn="ctr">
            <a:solidFill>
              <a:srgbClr val="262626">
                <a:lumMod val="90000"/>
                <a:lumOff val="10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145" name="Straight Arrow Connector 144"/>
          <p:cNvCxnSpPr/>
          <p:nvPr/>
        </p:nvCxnSpPr>
        <p:spPr>
          <a:xfrm flipV="1">
            <a:off x="3937000" y="2944813"/>
            <a:ext cx="457200" cy="3048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headEnd type="none"/>
            <a:tailEnd type="stealth" w="lg" len="lg"/>
          </a:ln>
          <a:effectLst/>
        </p:spPr>
      </p:cxnSp>
      <p:cxnSp>
        <p:nvCxnSpPr>
          <p:cNvPr id="146" name="Straight Arrow Connector 145"/>
          <p:cNvCxnSpPr/>
          <p:nvPr/>
        </p:nvCxnSpPr>
        <p:spPr>
          <a:xfrm>
            <a:off x="3937000" y="3236913"/>
            <a:ext cx="533400" cy="158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headEnd type="none"/>
            <a:tailEnd type="stealth" w="lg" len="lg"/>
          </a:ln>
          <a:effectLst/>
        </p:spPr>
      </p:cxnSp>
      <p:sp>
        <p:nvSpPr>
          <p:cNvPr id="147" name="Oval 146"/>
          <p:cNvSpPr/>
          <p:nvPr/>
        </p:nvSpPr>
        <p:spPr>
          <a:xfrm>
            <a:off x="4475163" y="3208338"/>
            <a:ext cx="76200" cy="76200"/>
          </a:xfrm>
          <a:prstGeom prst="ellipse">
            <a:avLst/>
          </a:prstGeom>
          <a:solidFill>
            <a:srgbClr val="262626"/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3881438" y="3211513"/>
            <a:ext cx="76200" cy="76200"/>
          </a:xfrm>
          <a:prstGeom prst="ellipse">
            <a:avLst/>
          </a:prstGeom>
          <a:solidFill>
            <a:srgbClr val="262626"/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grpSp>
        <p:nvGrpSpPr>
          <p:cNvPr id="149" name="Group 91"/>
          <p:cNvGrpSpPr>
            <a:grpSpLocks/>
          </p:cNvGrpSpPr>
          <p:nvPr/>
        </p:nvGrpSpPr>
        <p:grpSpPr bwMode="auto">
          <a:xfrm>
            <a:off x="457200" y="3579814"/>
            <a:ext cx="2752726" cy="1641475"/>
            <a:chOff x="457203" y="3122335"/>
            <a:chExt cx="2752317" cy="1641772"/>
          </a:xfrm>
        </p:grpSpPr>
        <p:sp>
          <p:nvSpPr>
            <p:cNvPr id="150" name="TextBox 92"/>
            <p:cNvSpPr txBox="1">
              <a:spLocks noChangeArrowheads="1"/>
            </p:cNvSpPr>
            <p:nvPr/>
          </p:nvSpPr>
          <p:spPr bwMode="auto">
            <a:xfrm>
              <a:off x="457203" y="3810000"/>
              <a:ext cx="1911531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Data gets copied</a:t>
              </a:r>
            </a:p>
          </p:txBody>
        </p:sp>
        <p:cxnSp>
          <p:nvCxnSpPr>
            <p:cNvPr id="151" name="Shape 75"/>
            <p:cNvCxnSpPr>
              <a:stCxn id="150" idx="3"/>
              <a:endCxn id="136" idx="2"/>
            </p:cNvCxnSpPr>
            <p:nvPr/>
          </p:nvCxnSpPr>
          <p:spPr>
            <a:xfrm flipV="1">
              <a:off x="2368734" y="3122335"/>
              <a:ext cx="840786" cy="1164719"/>
            </a:xfrm>
            <a:prstGeom prst="curvedConnector2">
              <a:avLst/>
            </a:prstGeom>
            <a:noFill/>
            <a:ln w="19050" cap="flat" cmpd="sng" algn="ctr">
              <a:solidFill>
                <a:srgbClr val="262626">
                  <a:lumMod val="90000"/>
                  <a:lumOff val="10000"/>
                </a:srgbClr>
              </a:solidFill>
              <a:prstDash val="solid"/>
              <a:headEnd type="none"/>
              <a:tailEnd type="stealth" w="lg" len="lg"/>
            </a:ln>
            <a:effectLst/>
          </p:spPr>
        </p:cxnSp>
      </p:grpSp>
      <p:sp>
        <p:nvSpPr>
          <p:cNvPr id="152" name="TextBox 78"/>
          <p:cNvSpPr txBox="1">
            <a:spLocks noChangeArrowheads="1"/>
          </p:cNvSpPr>
          <p:nvPr/>
        </p:nvSpPr>
        <p:spPr bwMode="auto">
          <a:xfrm>
            <a:off x="1525741" y="2134255"/>
            <a:ext cx="6078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 Bold Cond"/>
                <a:ea typeface="ヒラギノ角ゴ ProN W6"/>
              </a:rPr>
              <a:t>src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yriad Pro Bold Cond"/>
              <a:ea typeface="ヒラギノ角ゴ ProN W6"/>
            </a:endParaRPr>
          </a:p>
        </p:txBody>
      </p:sp>
      <p:sp>
        <p:nvSpPr>
          <p:cNvPr id="153" name="TextBox 79"/>
          <p:cNvSpPr txBox="1">
            <a:spLocks noChangeArrowheads="1"/>
          </p:cNvSpPr>
          <p:nvPr/>
        </p:nvSpPr>
        <p:spPr bwMode="auto">
          <a:xfrm>
            <a:off x="1525741" y="2972455"/>
            <a:ext cx="6479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 Bold Cond"/>
                <a:ea typeface="ヒラギノ角ゴ ProN W6"/>
              </a:rPr>
              <a:t>dst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yriad Pro Bold Cond"/>
              <a:ea typeface="ヒラギノ角ゴ ProN W6"/>
            </a:endParaRPr>
          </a:p>
        </p:txBody>
      </p:sp>
    </p:spTree>
    <p:extLst>
      <p:ext uri="{BB962C8B-B14F-4D97-AF65-F5344CB8AC3E}">
        <p14:creationId xmlns:p14="http://schemas.microsoft.com/office/powerpoint/2010/main" val="77284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9" grpId="1" animBg="1"/>
      <p:bldP spid="80" grpId="0" animBg="1"/>
      <p:bldP spid="80" grpId="1" animBg="1"/>
      <p:bldP spid="1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1A5712"/>
                </a:solidFill>
                <a:latin typeface="Garamond"/>
                <a:cs typeface="Garamond"/>
              </a:rPr>
              <a:t>RowClone: Intra-Subarray (II)</a:t>
            </a:r>
            <a:endParaRPr lang="en-US" dirty="0"/>
          </a:p>
        </p:txBody>
      </p:sp>
      <p:grpSp>
        <p:nvGrpSpPr>
          <p:cNvPr id="209" name="Group 107"/>
          <p:cNvGrpSpPr/>
          <p:nvPr/>
        </p:nvGrpSpPr>
        <p:grpSpPr>
          <a:xfrm>
            <a:off x="3276600" y="1219200"/>
            <a:ext cx="2286000" cy="2133600"/>
            <a:chOff x="3276600" y="1219200"/>
            <a:chExt cx="2286000" cy="2286000"/>
          </a:xfrm>
        </p:grpSpPr>
        <p:cxnSp>
          <p:nvCxnSpPr>
            <p:cNvPr id="210" name="Straight Connector 209"/>
            <p:cNvCxnSpPr/>
            <p:nvPr/>
          </p:nvCxnSpPr>
          <p:spPr>
            <a:xfrm rot="5400000" flipH="1" flipV="1">
              <a:off x="2133600" y="2362200"/>
              <a:ext cx="2286000" cy="0"/>
            </a:xfrm>
            <a:prstGeom prst="line">
              <a:avLst/>
            </a:prstGeom>
            <a:noFill/>
            <a:ln w="38100" cap="flat" cmpd="sng" algn="ctr">
              <a:solidFill>
                <a:srgbClr val="262626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211" name="Straight Connector 210"/>
            <p:cNvCxnSpPr/>
            <p:nvPr/>
          </p:nvCxnSpPr>
          <p:spPr>
            <a:xfrm rot="5400000" flipH="1" flipV="1">
              <a:off x="2590799" y="2362200"/>
              <a:ext cx="2286000" cy="0"/>
            </a:xfrm>
            <a:prstGeom prst="line">
              <a:avLst/>
            </a:prstGeom>
            <a:noFill/>
            <a:ln w="38100" cap="flat" cmpd="sng" algn="ctr">
              <a:solidFill>
                <a:srgbClr val="262626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212" name="Straight Connector 211"/>
            <p:cNvCxnSpPr/>
            <p:nvPr/>
          </p:nvCxnSpPr>
          <p:spPr>
            <a:xfrm rot="5400000" flipH="1" flipV="1">
              <a:off x="3047999" y="2362200"/>
              <a:ext cx="2286000" cy="0"/>
            </a:xfrm>
            <a:prstGeom prst="line">
              <a:avLst/>
            </a:prstGeom>
            <a:noFill/>
            <a:ln w="38100" cap="flat" cmpd="sng" algn="ctr">
              <a:solidFill>
                <a:srgbClr val="262626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213" name="Straight Connector 212"/>
            <p:cNvCxnSpPr/>
            <p:nvPr/>
          </p:nvCxnSpPr>
          <p:spPr>
            <a:xfrm rot="5400000" flipH="1" flipV="1">
              <a:off x="3505200" y="2362200"/>
              <a:ext cx="2286000" cy="0"/>
            </a:xfrm>
            <a:prstGeom prst="line">
              <a:avLst/>
            </a:prstGeom>
            <a:noFill/>
            <a:ln w="38100" cap="flat" cmpd="sng" algn="ctr">
              <a:solidFill>
                <a:srgbClr val="262626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214" name="Straight Connector 213"/>
            <p:cNvCxnSpPr/>
            <p:nvPr/>
          </p:nvCxnSpPr>
          <p:spPr>
            <a:xfrm rot="5400000" flipH="1" flipV="1">
              <a:off x="3962400" y="2362200"/>
              <a:ext cx="2286000" cy="0"/>
            </a:xfrm>
            <a:prstGeom prst="line">
              <a:avLst/>
            </a:prstGeom>
            <a:noFill/>
            <a:ln w="38100" cap="flat" cmpd="sng" algn="ctr">
              <a:solidFill>
                <a:srgbClr val="262626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215" name="Straight Connector 214"/>
            <p:cNvCxnSpPr/>
            <p:nvPr/>
          </p:nvCxnSpPr>
          <p:spPr>
            <a:xfrm rot="5400000" flipH="1" flipV="1">
              <a:off x="4419600" y="2362200"/>
              <a:ext cx="2286000" cy="0"/>
            </a:xfrm>
            <a:prstGeom prst="line">
              <a:avLst/>
            </a:prstGeom>
            <a:noFill/>
            <a:ln w="38100" cap="flat" cmpd="sng" algn="ctr">
              <a:solidFill>
                <a:srgbClr val="262626"/>
              </a:solidFill>
              <a:prstDash val="solid"/>
              <a:headEnd type="none" w="med" len="med"/>
              <a:tailEnd type="none" w="med" len="med"/>
            </a:ln>
            <a:effectLst/>
          </p:spPr>
        </p:cxnSp>
      </p:grpSp>
      <p:sp>
        <p:nvSpPr>
          <p:cNvPr id="216" name="Oval 215"/>
          <p:cNvSpPr/>
          <p:nvPr/>
        </p:nvSpPr>
        <p:spPr>
          <a:xfrm>
            <a:off x="3505200" y="1371600"/>
            <a:ext cx="457200" cy="457200"/>
          </a:xfrm>
          <a:prstGeom prst="ellipse">
            <a:avLst/>
          </a:prstGeom>
          <a:solidFill>
            <a:srgbClr val="6F2926"/>
          </a:solidFill>
          <a:ln w="25400" cap="flat" cmpd="sng" algn="ctr">
            <a:solidFill>
              <a:srgbClr val="6F29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rPr>
              <a:t>r</a:t>
            </a:r>
          </a:p>
        </p:txBody>
      </p:sp>
      <p:sp>
        <p:nvSpPr>
          <p:cNvPr id="217" name="Oval 216"/>
          <p:cNvSpPr/>
          <p:nvPr/>
        </p:nvSpPr>
        <p:spPr>
          <a:xfrm>
            <a:off x="3962400" y="1371600"/>
            <a:ext cx="457200" cy="457200"/>
          </a:xfrm>
          <a:prstGeom prst="ellipse">
            <a:avLst/>
          </a:prstGeom>
          <a:solidFill>
            <a:srgbClr val="6F2926"/>
          </a:solidFill>
          <a:ln w="25400" cap="flat" cmpd="sng" algn="ctr">
            <a:solidFill>
              <a:srgbClr val="6F29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rPr>
              <a:t>c</a:t>
            </a:r>
          </a:p>
        </p:txBody>
      </p:sp>
      <p:sp>
        <p:nvSpPr>
          <p:cNvPr id="218" name="Oval 217"/>
          <p:cNvSpPr/>
          <p:nvPr/>
        </p:nvSpPr>
        <p:spPr>
          <a:xfrm>
            <a:off x="4419600" y="1371600"/>
            <a:ext cx="457200" cy="457200"/>
          </a:xfrm>
          <a:prstGeom prst="ellipse">
            <a:avLst/>
          </a:prstGeom>
          <a:solidFill>
            <a:srgbClr val="6F2926"/>
          </a:solidFill>
          <a:ln w="25400" cap="flat" cmpd="sng" algn="ctr">
            <a:solidFill>
              <a:srgbClr val="6F29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rPr>
              <a:t>r</a:t>
            </a:r>
          </a:p>
        </p:txBody>
      </p:sp>
      <p:sp>
        <p:nvSpPr>
          <p:cNvPr id="219" name="Oval 218"/>
          <p:cNvSpPr/>
          <p:nvPr/>
        </p:nvSpPr>
        <p:spPr>
          <a:xfrm>
            <a:off x="4876800" y="1371600"/>
            <a:ext cx="457200" cy="457200"/>
          </a:xfrm>
          <a:prstGeom prst="ellipse">
            <a:avLst/>
          </a:prstGeom>
          <a:solidFill>
            <a:srgbClr val="6F2926"/>
          </a:solidFill>
          <a:ln w="25400" cap="flat" cmpd="sng" algn="ctr">
            <a:solidFill>
              <a:srgbClr val="6F29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rPr>
              <a:t>o</a:t>
            </a:r>
          </a:p>
        </p:txBody>
      </p:sp>
      <p:sp>
        <p:nvSpPr>
          <p:cNvPr id="220" name="Oval 219"/>
          <p:cNvSpPr/>
          <p:nvPr/>
        </p:nvSpPr>
        <p:spPr>
          <a:xfrm>
            <a:off x="5334000" y="1371600"/>
            <a:ext cx="457200" cy="457200"/>
          </a:xfrm>
          <a:prstGeom prst="ellipse">
            <a:avLst/>
          </a:prstGeom>
          <a:solidFill>
            <a:srgbClr val="6F2926"/>
          </a:solidFill>
          <a:ln w="25400" cap="flat" cmpd="sng" algn="ctr">
            <a:solidFill>
              <a:srgbClr val="6F29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rPr>
              <a:t>w</a:t>
            </a:r>
          </a:p>
        </p:txBody>
      </p:sp>
      <p:sp>
        <p:nvSpPr>
          <p:cNvPr id="221" name="Oval 220"/>
          <p:cNvSpPr/>
          <p:nvPr/>
        </p:nvSpPr>
        <p:spPr>
          <a:xfrm>
            <a:off x="3505200" y="1828800"/>
            <a:ext cx="457200" cy="457200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222" name="Oval 221"/>
          <p:cNvSpPr/>
          <p:nvPr/>
        </p:nvSpPr>
        <p:spPr>
          <a:xfrm>
            <a:off x="3962400" y="1828800"/>
            <a:ext cx="457200" cy="457200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223" name="Oval 222"/>
          <p:cNvSpPr/>
          <p:nvPr/>
        </p:nvSpPr>
        <p:spPr>
          <a:xfrm>
            <a:off x="4419600" y="1828800"/>
            <a:ext cx="457200" cy="457200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224" name="Oval 223"/>
          <p:cNvSpPr/>
          <p:nvPr/>
        </p:nvSpPr>
        <p:spPr>
          <a:xfrm>
            <a:off x="4876800" y="1828800"/>
            <a:ext cx="457200" cy="457200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225" name="Oval 224"/>
          <p:cNvSpPr/>
          <p:nvPr/>
        </p:nvSpPr>
        <p:spPr>
          <a:xfrm>
            <a:off x="5334000" y="1828800"/>
            <a:ext cx="457200" cy="457200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226" name="Oval 225"/>
          <p:cNvSpPr/>
          <p:nvPr/>
        </p:nvSpPr>
        <p:spPr>
          <a:xfrm>
            <a:off x="3025941" y="1371600"/>
            <a:ext cx="457200" cy="457200"/>
          </a:xfrm>
          <a:prstGeom prst="ellipse">
            <a:avLst/>
          </a:prstGeom>
          <a:solidFill>
            <a:srgbClr val="6F2926"/>
          </a:solidFill>
          <a:ln w="25400" cap="flat" cmpd="sng" algn="ctr">
            <a:solidFill>
              <a:srgbClr val="6F29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rPr>
              <a:t>s</a:t>
            </a:r>
          </a:p>
        </p:txBody>
      </p:sp>
      <p:sp>
        <p:nvSpPr>
          <p:cNvPr id="227" name="Oval 226"/>
          <p:cNvSpPr/>
          <p:nvPr/>
        </p:nvSpPr>
        <p:spPr>
          <a:xfrm>
            <a:off x="3025941" y="1828800"/>
            <a:ext cx="457200" cy="457200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228" name="Oval 227"/>
          <p:cNvSpPr/>
          <p:nvPr/>
        </p:nvSpPr>
        <p:spPr>
          <a:xfrm>
            <a:off x="3505200" y="2286000"/>
            <a:ext cx="457200" cy="457200"/>
          </a:xfrm>
          <a:prstGeom prst="ellipse">
            <a:avLst/>
          </a:prstGeom>
          <a:solidFill>
            <a:srgbClr val="17365D"/>
          </a:solidFill>
          <a:ln w="25400" cap="flat" cmpd="sng" algn="ctr">
            <a:solidFill>
              <a:srgbClr val="1736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rPr>
              <a:t>s</a:t>
            </a:r>
          </a:p>
        </p:txBody>
      </p:sp>
      <p:sp>
        <p:nvSpPr>
          <p:cNvPr id="229" name="Oval 228"/>
          <p:cNvSpPr/>
          <p:nvPr/>
        </p:nvSpPr>
        <p:spPr>
          <a:xfrm>
            <a:off x="3962402" y="2286000"/>
            <a:ext cx="457200" cy="457200"/>
          </a:xfrm>
          <a:prstGeom prst="ellipse">
            <a:avLst/>
          </a:prstGeom>
          <a:solidFill>
            <a:srgbClr val="17365D"/>
          </a:solidFill>
          <a:ln w="25400" cap="flat" cmpd="sng" algn="ctr">
            <a:solidFill>
              <a:srgbClr val="1736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rPr>
              <a:t>t</a:t>
            </a:r>
          </a:p>
        </p:txBody>
      </p:sp>
      <p:sp>
        <p:nvSpPr>
          <p:cNvPr id="230" name="Oval 229"/>
          <p:cNvSpPr/>
          <p:nvPr/>
        </p:nvSpPr>
        <p:spPr>
          <a:xfrm>
            <a:off x="4876800" y="2286000"/>
            <a:ext cx="457200" cy="457200"/>
          </a:xfrm>
          <a:prstGeom prst="ellipse">
            <a:avLst/>
          </a:prstGeom>
          <a:solidFill>
            <a:srgbClr val="17365D"/>
          </a:solidFill>
          <a:ln w="25400" cap="flat" cmpd="sng" algn="ctr">
            <a:solidFill>
              <a:srgbClr val="1736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rPr>
              <a:t>o</a:t>
            </a:r>
          </a:p>
        </p:txBody>
      </p:sp>
      <p:sp>
        <p:nvSpPr>
          <p:cNvPr id="231" name="Oval 230"/>
          <p:cNvSpPr/>
          <p:nvPr/>
        </p:nvSpPr>
        <p:spPr>
          <a:xfrm>
            <a:off x="5334002" y="2286000"/>
            <a:ext cx="457200" cy="457200"/>
          </a:xfrm>
          <a:prstGeom prst="ellipse">
            <a:avLst/>
          </a:prstGeom>
          <a:solidFill>
            <a:srgbClr val="17365D"/>
          </a:solidFill>
          <a:ln w="25400" cap="flat" cmpd="sng" algn="ctr">
            <a:solidFill>
              <a:srgbClr val="1736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rPr>
              <a:t>w</a:t>
            </a:r>
          </a:p>
        </p:txBody>
      </p:sp>
      <p:sp>
        <p:nvSpPr>
          <p:cNvPr id="232" name="Oval 231"/>
          <p:cNvSpPr/>
          <p:nvPr/>
        </p:nvSpPr>
        <p:spPr>
          <a:xfrm>
            <a:off x="3025942" y="2286000"/>
            <a:ext cx="457200" cy="457200"/>
          </a:xfrm>
          <a:prstGeom prst="ellipse">
            <a:avLst/>
          </a:prstGeom>
          <a:solidFill>
            <a:srgbClr val="17365D"/>
          </a:solidFill>
          <a:ln w="25400" cap="flat" cmpd="sng" algn="ctr">
            <a:solidFill>
              <a:srgbClr val="1736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rPr>
              <a:t>d</a:t>
            </a:r>
          </a:p>
        </p:txBody>
      </p:sp>
      <p:sp>
        <p:nvSpPr>
          <p:cNvPr id="233" name="Oval 232"/>
          <p:cNvSpPr/>
          <p:nvPr/>
        </p:nvSpPr>
        <p:spPr>
          <a:xfrm>
            <a:off x="4419601" y="2286000"/>
            <a:ext cx="457200" cy="457200"/>
          </a:xfrm>
          <a:prstGeom prst="ellipse">
            <a:avLst/>
          </a:prstGeom>
          <a:solidFill>
            <a:srgbClr val="17365D"/>
          </a:solidFill>
          <a:ln w="25400" cap="flat" cmpd="sng" algn="ctr">
            <a:solidFill>
              <a:srgbClr val="1736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rPr>
              <a:t>r</a:t>
            </a:r>
          </a:p>
        </p:txBody>
      </p:sp>
      <p:sp>
        <p:nvSpPr>
          <p:cNvPr id="234" name="Oval 233"/>
          <p:cNvSpPr/>
          <p:nvPr/>
        </p:nvSpPr>
        <p:spPr>
          <a:xfrm>
            <a:off x="3025941" y="2743200"/>
            <a:ext cx="457200" cy="457200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235" name="Oval 234"/>
          <p:cNvSpPr/>
          <p:nvPr/>
        </p:nvSpPr>
        <p:spPr>
          <a:xfrm>
            <a:off x="3505200" y="2743200"/>
            <a:ext cx="457200" cy="457200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236" name="Oval 235"/>
          <p:cNvSpPr/>
          <p:nvPr/>
        </p:nvSpPr>
        <p:spPr>
          <a:xfrm>
            <a:off x="3962400" y="2743200"/>
            <a:ext cx="457200" cy="457200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237" name="Oval 236"/>
          <p:cNvSpPr/>
          <p:nvPr/>
        </p:nvSpPr>
        <p:spPr>
          <a:xfrm>
            <a:off x="4419600" y="2743200"/>
            <a:ext cx="457200" cy="457200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238" name="Oval 237"/>
          <p:cNvSpPr/>
          <p:nvPr/>
        </p:nvSpPr>
        <p:spPr>
          <a:xfrm>
            <a:off x="4876800" y="2743200"/>
            <a:ext cx="457200" cy="457200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239" name="Oval 238"/>
          <p:cNvSpPr/>
          <p:nvPr/>
        </p:nvSpPr>
        <p:spPr>
          <a:xfrm>
            <a:off x="5334000" y="2743200"/>
            <a:ext cx="457200" cy="457200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cxnSp>
        <p:nvCxnSpPr>
          <p:cNvPr id="240" name="Curved Connector 239"/>
          <p:cNvCxnSpPr/>
          <p:nvPr/>
        </p:nvCxnSpPr>
        <p:spPr>
          <a:xfrm rot="10800000" flipV="1">
            <a:off x="3030646" y="1538260"/>
            <a:ext cx="1588" cy="2259904"/>
          </a:xfrm>
          <a:prstGeom prst="curvedConnector3">
            <a:avLst>
              <a:gd name="adj1" fmla="val 52121553"/>
            </a:avLst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lg" len="lg"/>
          </a:ln>
          <a:effectLst/>
        </p:spPr>
      </p:cxnSp>
      <p:cxnSp>
        <p:nvCxnSpPr>
          <p:cNvPr id="241" name="Curved Connector 240"/>
          <p:cNvCxnSpPr/>
          <p:nvPr/>
        </p:nvCxnSpPr>
        <p:spPr>
          <a:xfrm flipV="1">
            <a:off x="5791200" y="2563562"/>
            <a:ext cx="1588" cy="1258275"/>
          </a:xfrm>
          <a:prstGeom prst="curvedConnector3">
            <a:avLst>
              <a:gd name="adj1" fmla="val 41200832"/>
            </a:avLst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lg" len="lg"/>
          </a:ln>
          <a:effectLst/>
        </p:spPr>
      </p:cxnSp>
      <p:sp>
        <p:nvSpPr>
          <p:cNvPr id="242" name="TextBox 241"/>
          <p:cNvSpPr txBox="1"/>
          <p:nvPr/>
        </p:nvSpPr>
        <p:spPr>
          <a:xfrm>
            <a:off x="3500421" y="4038600"/>
            <a:ext cx="1833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Myriad Pro Bold Cond"/>
                <a:ea typeface="ヒラギノ角ゴ ProN W6"/>
              </a:rPr>
              <a:t>Row Buffer</a:t>
            </a:r>
          </a:p>
        </p:txBody>
      </p:sp>
      <p:sp>
        <p:nvSpPr>
          <p:cNvPr id="243" name="Rounded Rectangle 242"/>
          <p:cNvSpPr/>
          <p:nvPr/>
        </p:nvSpPr>
        <p:spPr>
          <a:xfrm>
            <a:off x="3048000" y="3352800"/>
            <a:ext cx="457200" cy="685800"/>
          </a:xfrm>
          <a:prstGeom prst="roundRect">
            <a:avLst/>
          </a:prstGeom>
          <a:solidFill>
            <a:srgbClr val="262626">
              <a:lumMod val="90000"/>
              <a:lumOff val="1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grpSp>
        <p:nvGrpSpPr>
          <p:cNvPr id="244" name="Group 76"/>
          <p:cNvGrpSpPr/>
          <p:nvPr/>
        </p:nvGrpSpPr>
        <p:grpSpPr>
          <a:xfrm>
            <a:off x="3025941" y="2286000"/>
            <a:ext cx="2765259" cy="457200"/>
            <a:chOff x="3048000" y="3733800"/>
            <a:chExt cx="2765259" cy="457200"/>
          </a:xfrm>
        </p:grpSpPr>
        <p:sp>
          <p:nvSpPr>
            <p:cNvPr id="245" name="Oval 244"/>
            <p:cNvSpPr/>
            <p:nvPr/>
          </p:nvSpPr>
          <p:spPr>
            <a:xfrm>
              <a:off x="3527259" y="3733800"/>
              <a:ext cx="457200" cy="457200"/>
            </a:xfrm>
            <a:prstGeom prst="ellipse">
              <a:avLst/>
            </a:prstGeom>
            <a:solidFill>
              <a:srgbClr val="17365D"/>
            </a:solidFill>
            <a:ln w="25400" cap="flat" cmpd="sng" algn="ctr">
              <a:solidFill>
                <a:srgbClr val="17365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rPr>
                <a:t>r</a:t>
              </a:r>
            </a:p>
          </p:txBody>
        </p:sp>
        <p:sp>
          <p:nvSpPr>
            <p:cNvPr id="246" name="Oval 245"/>
            <p:cNvSpPr/>
            <p:nvPr/>
          </p:nvSpPr>
          <p:spPr>
            <a:xfrm>
              <a:off x="3984459" y="3733800"/>
              <a:ext cx="457200" cy="457200"/>
            </a:xfrm>
            <a:prstGeom prst="ellipse">
              <a:avLst/>
            </a:prstGeom>
            <a:solidFill>
              <a:srgbClr val="17365D"/>
            </a:solidFill>
            <a:ln w="25400" cap="flat" cmpd="sng" algn="ctr">
              <a:solidFill>
                <a:srgbClr val="17365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rPr>
                <a:t>c</a:t>
              </a:r>
            </a:p>
          </p:txBody>
        </p:sp>
        <p:sp>
          <p:nvSpPr>
            <p:cNvPr id="247" name="Oval 246"/>
            <p:cNvSpPr/>
            <p:nvPr/>
          </p:nvSpPr>
          <p:spPr>
            <a:xfrm>
              <a:off x="4441659" y="3733800"/>
              <a:ext cx="457200" cy="457200"/>
            </a:xfrm>
            <a:prstGeom prst="ellipse">
              <a:avLst/>
            </a:prstGeom>
            <a:solidFill>
              <a:srgbClr val="17365D"/>
            </a:solidFill>
            <a:ln w="25400" cap="flat" cmpd="sng" algn="ctr">
              <a:solidFill>
                <a:srgbClr val="17365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rPr>
                <a:t>r</a:t>
              </a:r>
            </a:p>
          </p:txBody>
        </p:sp>
        <p:sp>
          <p:nvSpPr>
            <p:cNvPr id="248" name="Oval 247"/>
            <p:cNvSpPr/>
            <p:nvPr/>
          </p:nvSpPr>
          <p:spPr>
            <a:xfrm>
              <a:off x="4898859" y="3733800"/>
              <a:ext cx="457200" cy="457200"/>
            </a:xfrm>
            <a:prstGeom prst="ellipse">
              <a:avLst/>
            </a:prstGeom>
            <a:solidFill>
              <a:srgbClr val="17365D"/>
            </a:solidFill>
            <a:ln w="25400" cap="flat" cmpd="sng" algn="ctr">
              <a:solidFill>
                <a:srgbClr val="17365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rPr>
                <a:t>o</a:t>
              </a:r>
            </a:p>
          </p:txBody>
        </p:sp>
        <p:sp>
          <p:nvSpPr>
            <p:cNvPr id="249" name="Oval 248"/>
            <p:cNvSpPr/>
            <p:nvPr/>
          </p:nvSpPr>
          <p:spPr>
            <a:xfrm>
              <a:off x="5356059" y="3733800"/>
              <a:ext cx="457200" cy="457200"/>
            </a:xfrm>
            <a:prstGeom prst="ellipse">
              <a:avLst/>
            </a:prstGeom>
            <a:solidFill>
              <a:srgbClr val="17365D"/>
            </a:solidFill>
            <a:ln w="25400" cap="flat" cmpd="sng" algn="ctr">
              <a:solidFill>
                <a:srgbClr val="17365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rPr>
                <a:t>w</a:t>
              </a:r>
            </a:p>
          </p:txBody>
        </p:sp>
        <p:sp>
          <p:nvSpPr>
            <p:cNvPr id="250" name="Oval 249"/>
            <p:cNvSpPr/>
            <p:nvPr/>
          </p:nvSpPr>
          <p:spPr>
            <a:xfrm>
              <a:off x="3048000" y="3733800"/>
              <a:ext cx="457200" cy="457200"/>
            </a:xfrm>
            <a:prstGeom prst="ellipse">
              <a:avLst/>
            </a:prstGeom>
            <a:solidFill>
              <a:srgbClr val="17365D"/>
            </a:solidFill>
            <a:ln w="25400" cap="flat" cmpd="sng" algn="ctr">
              <a:solidFill>
                <a:srgbClr val="17365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rPr>
                <a:t>s</a:t>
              </a:r>
            </a:p>
          </p:txBody>
        </p:sp>
      </p:grpSp>
      <p:sp>
        <p:nvSpPr>
          <p:cNvPr id="251" name="Rounded Rectangle 250"/>
          <p:cNvSpPr/>
          <p:nvPr/>
        </p:nvSpPr>
        <p:spPr>
          <a:xfrm>
            <a:off x="3505200" y="3352800"/>
            <a:ext cx="457200" cy="685800"/>
          </a:xfrm>
          <a:prstGeom prst="roundRect">
            <a:avLst/>
          </a:prstGeom>
          <a:solidFill>
            <a:srgbClr val="262626">
              <a:lumMod val="90000"/>
              <a:lumOff val="1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252" name="Rounded Rectangle 251"/>
          <p:cNvSpPr/>
          <p:nvPr/>
        </p:nvSpPr>
        <p:spPr>
          <a:xfrm>
            <a:off x="3962400" y="3352800"/>
            <a:ext cx="457200" cy="685800"/>
          </a:xfrm>
          <a:prstGeom prst="roundRect">
            <a:avLst/>
          </a:prstGeom>
          <a:solidFill>
            <a:srgbClr val="262626">
              <a:lumMod val="90000"/>
              <a:lumOff val="1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253" name="Rounded Rectangle 252"/>
          <p:cNvSpPr/>
          <p:nvPr/>
        </p:nvSpPr>
        <p:spPr>
          <a:xfrm>
            <a:off x="4419600" y="3352800"/>
            <a:ext cx="457200" cy="685800"/>
          </a:xfrm>
          <a:prstGeom prst="roundRect">
            <a:avLst/>
          </a:prstGeom>
          <a:solidFill>
            <a:srgbClr val="262626">
              <a:lumMod val="90000"/>
              <a:lumOff val="1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254" name="Rounded Rectangle 253"/>
          <p:cNvSpPr/>
          <p:nvPr/>
        </p:nvSpPr>
        <p:spPr>
          <a:xfrm>
            <a:off x="4876800" y="3352800"/>
            <a:ext cx="457200" cy="685800"/>
          </a:xfrm>
          <a:prstGeom prst="roundRect">
            <a:avLst/>
          </a:prstGeom>
          <a:solidFill>
            <a:srgbClr val="262626">
              <a:lumMod val="90000"/>
              <a:lumOff val="1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255" name="Rounded Rectangle 254"/>
          <p:cNvSpPr/>
          <p:nvPr/>
        </p:nvSpPr>
        <p:spPr>
          <a:xfrm>
            <a:off x="5334000" y="3352800"/>
            <a:ext cx="457200" cy="685800"/>
          </a:xfrm>
          <a:prstGeom prst="roundRect">
            <a:avLst/>
          </a:prstGeom>
          <a:solidFill>
            <a:srgbClr val="262626">
              <a:lumMod val="90000"/>
              <a:lumOff val="1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grpSp>
        <p:nvGrpSpPr>
          <p:cNvPr id="256" name="Group 88"/>
          <p:cNvGrpSpPr/>
          <p:nvPr/>
        </p:nvGrpSpPr>
        <p:grpSpPr>
          <a:xfrm>
            <a:off x="3048000" y="3352800"/>
            <a:ext cx="2743200" cy="685800"/>
            <a:chOff x="3048000" y="7696200"/>
            <a:chExt cx="2743200" cy="685800"/>
          </a:xfrm>
        </p:grpSpPr>
        <p:sp>
          <p:nvSpPr>
            <p:cNvPr id="257" name="Rounded Rectangle 256"/>
            <p:cNvSpPr/>
            <p:nvPr/>
          </p:nvSpPr>
          <p:spPr>
            <a:xfrm>
              <a:off x="3048000" y="7696200"/>
              <a:ext cx="457200" cy="685800"/>
            </a:xfrm>
            <a:prstGeom prst="roundRect">
              <a:avLst/>
            </a:prstGeom>
            <a:solidFill>
              <a:srgbClr val="262626">
                <a:lumMod val="90000"/>
                <a:lumOff val="1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rPr>
                <a:t>s</a:t>
              </a:r>
            </a:p>
          </p:txBody>
        </p:sp>
        <p:sp>
          <p:nvSpPr>
            <p:cNvPr id="258" name="Rounded Rectangle 257"/>
            <p:cNvSpPr/>
            <p:nvPr/>
          </p:nvSpPr>
          <p:spPr>
            <a:xfrm>
              <a:off x="3505200" y="7696200"/>
              <a:ext cx="457200" cy="685800"/>
            </a:xfrm>
            <a:prstGeom prst="roundRect">
              <a:avLst/>
            </a:prstGeom>
            <a:solidFill>
              <a:srgbClr val="262626">
                <a:lumMod val="90000"/>
                <a:lumOff val="1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rPr>
                <a:t>r</a:t>
              </a:r>
            </a:p>
          </p:txBody>
        </p:sp>
        <p:sp>
          <p:nvSpPr>
            <p:cNvPr id="259" name="Rounded Rectangle 258"/>
            <p:cNvSpPr/>
            <p:nvPr/>
          </p:nvSpPr>
          <p:spPr>
            <a:xfrm>
              <a:off x="3962400" y="7696200"/>
              <a:ext cx="457200" cy="685800"/>
            </a:xfrm>
            <a:prstGeom prst="roundRect">
              <a:avLst/>
            </a:prstGeom>
            <a:solidFill>
              <a:srgbClr val="262626">
                <a:lumMod val="90000"/>
                <a:lumOff val="1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rPr>
                <a:t>c</a:t>
              </a:r>
            </a:p>
          </p:txBody>
        </p:sp>
        <p:sp>
          <p:nvSpPr>
            <p:cNvPr id="260" name="Rounded Rectangle 259"/>
            <p:cNvSpPr/>
            <p:nvPr/>
          </p:nvSpPr>
          <p:spPr>
            <a:xfrm>
              <a:off x="4419600" y="7696200"/>
              <a:ext cx="457200" cy="685800"/>
            </a:xfrm>
            <a:prstGeom prst="roundRect">
              <a:avLst/>
            </a:prstGeom>
            <a:solidFill>
              <a:srgbClr val="262626">
                <a:lumMod val="90000"/>
                <a:lumOff val="1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rPr>
                <a:t>r</a:t>
              </a:r>
            </a:p>
          </p:txBody>
        </p:sp>
        <p:sp>
          <p:nvSpPr>
            <p:cNvPr id="261" name="Rounded Rectangle 260"/>
            <p:cNvSpPr/>
            <p:nvPr/>
          </p:nvSpPr>
          <p:spPr>
            <a:xfrm>
              <a:off x="4876800" y="7696200"/>
              <a:ext cx="457200" cy="685800"/>
            </a:xfrm>
            <a:prstGeom prst="roundRect">
              <a:avLst/>
            </a:prstGeom>
            <a:solidFill>
              <a:srgbClr val="262626">
                <a:lumMod val="90000"/>
                <a:lumOff val="1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rPr>
                <a:t>o</a:t>
              </a:r>
            </a:p>
          </p:txBody>
        </p:sp>
        <p:sp>
          <p:nvSpPr>
            <p:cNvPr id="262" name="Rounded Rectangle 261"/>
            <p:cNvSpPr/>
            <p:nvPr/>
          </p:nvSpPr>
          <p:spPr>
            <a:xfrm>
              <a:off x="5334000" y="7696200"/>
              <a:ext cx="457200" cy="685800"/>
            </a:xfrm>
            <a:prstGeom prst="roundRect">
              <a:avLst/>
            </a:prstGeom>
            <a:solidFill>
              <a:srgbClr val="262626">
                <a:lumMod val="90000"/>
                <a:lumOff val="1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rPr>
                <a:t>w</a:t>
              </a:r>
            </a:p>
          </p:txBody>
        </p:sp>
      </p:grpSp>
      <p:sp>
        <p:nvSpPr>
          <p:cNvPr id="263" name="Rounded Rectangle 262"/>
          <p:cNvSpPr/>
          <p:nvPr/>
        </p:nvSpPr>
        <p:spPr>
          <a:xfrm>
            <a:off x="457200" y="4724400"/>
            <a:ext cx="8382000" cy="6096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262626"/>
            </a:solidFill>
            <a:prstDash val="solid"/>
          </a:ln>
          <a:effectLst/>
        </p:spPr>
        <p:txBody>
          <a:bodyPr lIns="2743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itchFamily="34" charset="0"/>
                <a:ea typeface="ヒラギノ角ゴ ProN W6"/>
                <a:cs typeface="Arial" pitchFamily="34" charset="0"/>
              </a:rPr>
              <a:t>1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.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Activate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src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 row (copy data from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src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 to row buffer)</a:t>
            </a:r>
          </a:p>
        </p:txBody>
      </p:sp>
      <p:sp>
        <p:nvSpPr>
          <p:cNvPr id="264" name="Rounded Rectangle 263"/>
          <p:cNvSpPr/>
          <p:nvPr/>
        </p:nvSpPr>
        <p:spPr>
          <a:xfrm>
            <a:off x="457200" y="5486400"/>
            <a:ext cx="8382000" cy="9144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262626"/>
            </a:solidFill>
            <a:prstDash val="solid"/>
          </a:ln>
          <a:effectLst/>
        </p:spPr>
        <p:txBody>
          <a:bodyPr lIns="274320" rtlCol="0" anchor="ctr"/>
          <a:lstStyle/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itchFamily="34" charset="0"/>
                <a:ea typeface="ヒラギノ角ゴ ProN W6"/>
                <a:cs typeface="Arial" pitchFamily="34" charset="0"/>
              </a:rPr>
              <a:t>2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.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Activate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dst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 row (disconnect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src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 from row buffer, connect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dst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 – copy data from row buffer to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dst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0182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0" animBg="1"/>
      <p:bldP spid="26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1A5712"/>
                </a:solidFill>
                <a:latin typeface="Garamond"/>
                <a:cs typeface="Garamond"/>
              </a:rPr>
              <a:t>RowClone: Inter-Bank</a:t>
            </a:r>
            <a:endParaRPr lang="en-US" dirty="0"/>
          </a:p>
        </p:txBody>
      </p:sp>
      <p:sp>
        <p:nvSpPr>
          <p:cNvPr id="84" name="Rounded Rectangle 83"/>
          <p:cNvSpPr/>
          <p:nvPr/>
        </p:nvSpPr>
        <p:spPr>
          <a:xfrm>
            <a:off x="1660269" y="1475095"/>
            <a:ext cx="4800600" cy="3505200"/>
          </a:xfrm>
          <a:prstGeom prst="roundRect">
            <a:avLst>
              <a:gd name="adj" fmla="val 5683"/>
            </a:avLst>
          </a:prstGeom>
          <a:solidFill>
            <a:sysClr val="window" lastClr="FFFFFF"/>
          </a:solidFill>
          <a:ln w="25400" cap="flat" cmpd="sng" algn="ctr">
            <a:solidFill>
              <a:srgbClr val="26262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cxnSp>
        <p:nvCxnSpPr>
          <p:cNvPr id="85" name="Straight Arrow Connector 84"/>
          <p:cNvCxnSpPr/>
          <p:nvPr/>
        </p:nvCxnSpPr>
        <p:spPr>
          <a:xfrm rot="5400000">
            <a:off x="-550326" y="3276600"/>
            <a:ext cx="3658394" cy="794"/>
          </a:xfrm>
          <a:prstGeom prst="straightConnector1">
            <a:avLst/>
          </a:prstGeom>
          <a:noFill/>
          <a:ln w="38100" cap="flat" cmpd="sng" algn="ctr">
            <a:solidFill>
              <a:srgbClr val="262626">
                <a:lumMod val="75000"/>
                <a:lumOff val="25000"/>
              </a:srgbClr>
            </a:solidFill>
            <a:prstDash val="solid"/>
            <a:headEnd type="stealth" w="lg" len="lg"/>
            <a:tailEnd type="stealth" w="lg" len="lg"/>
          </a:ln>
          <a:effectLst/>
        </p:spPr>
      </p:cxnSp>
      <p:sp>
        <p:nvSpPr>
          <p:cNvPr id="86" name="TextBox 85"/>
          <p:cNvSpPr txBox="1"/>
          <p:nvPr/>
        </p:nvSpPr>
        <p:spPr>
          <a:xfrm rot="16200000">
            <a:off x="-788653" y="2949549"/>
            <a:ext cx="3076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Myriad Pro Bold Cond"/>
                <a:ea typeface="ヒラギノ角ゴ ProN W6"/>
              </a:rPr>
              <a:t>Memory Channel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1888869" y="1627495"/>
            <a:ext cx="685800" cy="3200400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262626"/>
            </a:solidFill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Chip I/O</a:t>
            </a:r>
          </a:p>
        </p:txBody>
      </p:sp>
      <p:cxnSp>
        <p:nvCxnSpPr>
          <p:cNvPr id="88" name="Straight Arrow Connector 87"/>
          <p:cNvCxnSpPr>
            <a:stCxn id="87" idx="1"/>
          </p:cNvCxnSpPr>
          <p:nvPr/>
        </p:nvCxnSpPr>
        <p:spPr>
          <a:xfrm rot="10800000">
            <a:off x="1279269" y="3227695"/>
            <a:ext cx="609600" cy="1588"/>
          </a:xfrm>
          <a:prstGeom prst="straightConnector1">
            <a:avLst/>
          </a:prstGeom>
          <a:noFill/>
          <a:ln w="38100" cap="flat" cmpd="sng" algn="ctr">
            <a:solidFill>
              <a:srgbClr val="262626">
                <a:lumMod val="75000"/>
                <a:lumOff val="25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89" name="Rounded Rectangle 88"/>
          <p:cNvSpPr/>
          <p:nvPr/>
        </p:nvSpPr>
        <p:spPr>
          <a:xfrm>
            <a:off x="2803269" y="1627495"/>
            <a:ext cx="1600200" cy="1295400"/>
          </a:xfrm>
          <a:prstGeom prst="roundRect">
            <a:avLst/>
          </a:prstGeom>
          <a:solidFill>
            <a:srgbClr val="F2F2F2">
              <a:lumMod val="9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4632069" y="1627495"/>
            <a:ext cx="1600200" cy="1295400"/>
          </a:xfrm>
          <a:prstGeom prst="roundRect">
            <a:avLst/>
          </a:prstGeom>
          <a:solidFill>
            <a:srgbClr val="F2F2F2">
              <a:lumMod val="9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Bank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2803269" y="3532495"/>
            <a:ext cx="1600200" cy="1295400"/>
          </a:xfrm>
          <a:prstGeom prst="roundRect">
            <a:avLst/>
          </a:prstGeom>
          <a:solidFill>
            <a:srgbClr val="F2F2F2">
              <a:lumMod val="9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4632069" y="3532495"/>
            <a:ext cx="1600200" cy="1295400"/>
          </a:xfrm>
          <a:prstGeom prst="roundRect">
            <a:avLst/>
          </a:prstGeom>
          <a:solidFill>
            <a:srgbClr val="F2F2F2">
              <a:lumMod val="9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cxnSp>
        <p:nvCxnSpPr>
          <p:cNvPr id="93" name="Straight Arrow Connector 92"/>
          <p:cNvCxnSpPr/>
          <p:nvPr/>
        </p:nvCxnSpPr>
        <p:spPr>
          <a:xfrm rot="10800000">
            <a:off x="2574669" y="3227695"/>
            <a:ext cx="3657600" cy="1588"/>
          </a:xfrm>
          <a:prstGeom prst="straightConnector1">
            <a:avLst/>
          </a:prstGeom>
          <a:noFill/>
          <a:ln w="38100" cap="flat" cmpd="sng" algn="ctr">
            <a:solidFill>
              <a:srgbClr val="262626">
                <a:lumMod val="75000"/>
                <a:lumOff val="25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>
            <a:stCxn id="90" idx="2"/>
            <a:endCxn id="92" idx="0"/>
          </p:cNvCxnSpPr>
          <p:nvPr/>
        </p:nvCxnSpPr>
        <p:spPr>
          <a:xfrm rot="5400000">
            <a:off x="5127369" y="3227695"/>
            <a:ext cx="609600" cy="0"/>
          </a:xfrm>
          <a:prstGeom prst="line">
            <a:avLst/>
          </a:prstGeom>
          <a:noFill/>
          <a:ln w="38100" cap="flat" cmpd="sng" algn="ctr">
            <a:solidFill>
              <a:srgbClr val="262626">
                <a:lumMod val="75000"/>
                <a:lumOff val="25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95" name="Straight Connector 94"/>
          <p:cNvCxnSpPr>
            <a:stCxn id="89" idx="2"/>
            <a:endCxn id="91" idx="0"/>
          </p:cNvCxnSpPr>
          <p:nvPr/>
        </p:nvCxnSpPr>
        <p:spPr>
          <a:xfrm rot="5400000">
            <a:off x="3298569" y="3227695"/>
            <a:ext cx="609600" cy="0"/>
          </a:xfrm>
          <a:prstGeom prst="line">
            <a:avLst/>
          </a:prstGeom>
          <a:noFill/>
          <a:ln w="38100" cap="flat" cmpd="sng" algn="ctr">
            <a:solidFill>
              <a:srgbClr val="262626">
                <a:lumMod val="75000"/>
                <a:lumOff val="25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grpSp>
        <p:nvGrpSpPr>
          <p:cNvPr id="96" name="Group 95"/>
          <p:cNvGrpSpPr/>
          <p:nvPr/>
        </p:nvGrpSpPr>
        <p:grpSpPr>
          <a:xfrm>
            <a:off x="2590800" y="2922895"/>
            <a:ext cx="3657600" cy="609600"/>
            <a:chOff x="3810000" y="3352800"/>
            <a:chExt cx="3657600" cy="609600"/>
          </a:xfrm>
        </p:grpSpPr>
        <p:cxnSp>
          <p:nvCxnSpPr>
            <p:cNvPr id="97" name="Straight Arrow Connector 96"/>
            <p:cNvCxnSpPr/>
            <p:nvPr/>
          </p:nvCxnSpPr>
          <p:spPr>
            <a:xfrm rot="10800000">
              <a:off x="3810000" y="3657600"/>
              <a:ext cx="3657600" cy="1588"/>
            </a:xfrm>
            <a:prstGeom prst="straightConnector1">
              <a:avLst/>
            </a:prstGeom>
            <a:noFill/>
            <a:ln w="76200" cap="flat" cmpd="sng" algn="ctr">
              <a:solidFill>
                <a:srgbClr val="C0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Straight Connector 97"/>
            <p:cNvCxnSpPr/>
            <p:nvPr/>
          </p:nvCxnSpPr>
          <p:spPr>
            <a:xfrm rot="5400000">
              <a:off x="6347604" y="3657600"/>
              <a:ext cx="609600" cy="0"/>
            </a:xfrm>
            <a:prstGeom prst="line">
              <a:avLst/>
            </a:prstGeom>
            <a:noFill/>
            <a:ln w="76200" cap="flat" cmpd="sng" algn="ctr">
              <a:solidFill>
                <a:srgbClr val="C0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/>
            <p:cNvCxnSpPr/>
            <p:nvPr/>
          </p:nvCxnSpPr>
          <p:spPr>
            <a:xfrm rot="5400000">
              <a:off x="4513053" y="3657600"/>
              <a:ext cx="609600" cy="0"/>
            </a:xfrm>
            <a:prstGeom prst="line">
              <a:avLst/>
            </a:prstGeom>
            <a:noFill/>
            <a:ln w="76200" cap="flat" cmpd="sng" algn="ctr">
              <a:solidFill>
                <a:srgbClr val="C0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</p:grpSp>
      <p:sp>
        <p:nvSpPr>
          <p:cNvPr id="100" name="TextBox 99"/>
          <p:cNvSpPr txBox="1"/>
          <p:nvPr/>
        </p:nvSpPr>
        <p:spPr>
          <a:xfrm>
            <a:off x="6781800" y="2694295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Myriad Pro Bold Cond"/>
                <a:ea typeface="ヒラギノ角ゴ ProN W6"/>
              </a:rPr>
              <a:t>Shared internal bus</a:t>
            </a:r>
          </a:p>
        </p:txBody>
      </p:sp>
      <p:cxnSp>
        <p:nvCxnSpPr>
          <p:cNvPr id="101" name="Straight Arrow Connector 100"/>
          <p:cNvCxnSpPr>
            <a:stCxn id="100" idx="1"/>
          </p:cNvCxnSpPr>
          <p:nvPr/>
        </p:nvCxnSpPr>
        <p:spPr>
          <a:xfrm rot="10800000" flipV="1">
            <a:off x="6248400" y="3171349"/>
            <a:ext cx="533400" cy="56346"/>
          </a:xfrm>
          <a:prstGeom prst="straightConnector1">
            <a:avLst/>
          </a:prstGeom>
          <a:noFill/>
          <a:ln w="28575" cap="flat" cmpd="sng" algn="ctr">
            <a:solidFill>
              <a:srgbClr val="262626">
                <a:lumMod val="75000"/>
                <a:lumOff val="25000"/>
              </a:srgbClr>
            </a:solidFill>
            <a:prstDash val="solid"/>
            <a:tailEnd type="arrow"/>
          </a:ln>
          <a:effectLst/>
        </p:spPr>
      </p:cxnSp>
      <p:sp>
        <p:nvSpPr>
          <p:cNvPr id="102" name="Rectangle 101"/>
          <p:cNvSpPr/>
          <p:nvPr/>
        </p:nvSpPr>
        <p:spPr>
          <a:xfrm>
            <a:off x="2803634" y="2084695"/>
            <a:ext cx="1600200" cy="304800"/>
          </a:xfrm>
          <a:prstGeom prst="rect">
            <a:avLst/>
          </a:prstGeom>
          <a:solidFill>
            <a:srgbClr val="6F2926"/>
          </a:solidFill>
          <a:ln w="25400" cap="flat" cmpd="sng" algn="ctr">
            <a:solidFill>
              <a:srgbClr val="6F29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4632434" y="3989695"/>
            <a:ext cx="1600200" cy="304800"/>
          </a:xfrm>
          <a:prstGeom prst="rect">
            <a:avLst/>
          </a:prstGeom>
          <a:solidFill>
            <a:srgbClr val="262626"/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cxnSp>
        <p:nvCxnSpPr>
          <p:cNvPr id="104" name="Elbow Connector 103"/>
          <p:cNvCxnSpPr>
            <a:stCxn id="89" idx="2"/>
            <a:endCxn id="92" idx="0"/>
          </p:cNvCxnSpPr>
          <p:nvPr/>
        </p:nvCxnSpPr>
        <p:spPr>
          <a:xfrm rot="16200000" flipH="1">
            <a:off x="4212969" y="2313295"/>
            <a:ext cx="609600" cy="1828800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lg" len="med"/>
          </a:ln>
          <a:effectLst/>
        </p:spPr>
      </p:cxnSp>
      <p:sp>
        <p:nvSpPr>
          <p:cNvPr id="105" name="Rectangle 104"/>
          <p:cNvSpPr/>
          <p:nvPr/>
        </p:nvSpPr>
        <p:spPr>
          <a:xfrm>
            <a:off x="3457755" y="2084695"/>
            <a:ext cx="304800" cy="304800"/>
          </a:xfrm>
          <a:prstGeom prst="rect">
            <a:avLst/>
          </a:prstGeom>
          <a:solidFill>
            <a:srgbClr val="4F6128"/>
          </a:solidFill>
          <a:ln w="25400" cap="flat" cmpd="sng" algn="ctr">
            <a:solidFill>
              <a:srgbClr val="4F61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06" name="Rounded Rectangle 105"/>
          <p:cNvSpPr/>
          <p:nvPr/>
        </p:nvSpPr>
        <p:spPr>
          <a:xfrm>
            <a:off x="304800" y="5257800"/>
            <a:ext cx="8534400" cy="12192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26262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Overlap the latency of the read and the write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ヒラギノ角ゴ ProN W6"/>
                <a:cs typeface="Arial" pitchFamily="34" charset="0"/>
              </a:rPr>
              <a:t>1.9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/>
                <a:ea typeface="ヒラギノ角ゴ ProN W6"/>
              </a:rPr>
              <a:t>X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 latency reduction,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ヒラギノ角ゴ ProN W6"/>
                <a:cs typeface="Arial" pitchFamily="34" charset="0"/>
              </a:rPr>
              <a:t>3.2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/>
                <a:ea typeface="ヒラギノ角ゴ ProN W6"/>
              </a:rPr>
              <a:t>X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 energy reduction 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3733800" y="2084695"/>
            <a:ext cx="304800" cy="304800"/>
          </a:xfrm>
          <a:prstGeom prst="rect">
            <a:avLst/>
          </a:prstGeom>
          <a:solidFill>
            <a:srgbClr val="4F6128"/>
          </a:solidFill>
          <a:ln w="25400" cap="flat" cmpd="sng" algn="ctr">
            <a:solidFill>
              <a:srgbClr val="4F61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4031675" y="2084695"/>
            <a:ext cx="304800" cy="304800"/>
          </a:xfrm>
          <a:prstGeom prst="rect">
            <a:avLst/>
          </a:prstGeom>
          <a:solidFill>
            <a:srgbClr val="4F6128"/>
          </a:solidFill>
          <a:ln w="25400" cap="flat" cmpd="sng" algn="ctr">
            <a:solidFill>
              <a:srgbClr val="4F61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</p:spTree>
    <p:extLst>
      <p:ext uri="{BB962C8B-B14F-4D97-AF65-F5344CB8AC3E}">
        <p14:creationId xmlns:p14="http://schemas.microsoft.com/office/powerpoint/2010/main" val="125338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8.60315E-7 L -1.11111E-6 0.14431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8.60315E-7 L -1.11111E-6 0.14431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14431 L 0.19722 0.14431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722 0.14431 L 0.19722 0.27752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14431 L 0.19722 0.14431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8.60315E-7 L -1.11111E-6 0.14431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722 0.14431 L 0.19722 0.27752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14431 L 0.19722 0.14431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722 0.14431 L 0.19722 0.27752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2" grpId="0" animBg="1"/>
      <p:bldP spid="103" grpId="0" animBg="1"/>
      <p:bldP spid="105" grpId="0" animBg="1"/>
      <p:bldP spid="105" grpId="1" animBg="1"/>
      <p:bldP spid="105" grpId="2" animBg="1"/>
      <p:bldP spid="105" grpId="3" animBg="1"/>
      <p:bldP spid="106" grpId="0" animBg="1"/>
      <p:bldP spid="107" grpId="0" animBg="1"/>
      <p:bldP spid="107" grpId="1" animBg="1"/>
      <p:bldP spid="107" grpId="2" animBg="1"/>
      <p:bldP spid="107" grpId="3" animBg="1"/>
      <p:bldP spid="108" grpId="0" animBg="1"/>
      <p:bldP spid="108" grpId="1" animBg="1"/>
      <p:bldP spid="108" grpId="2" animBg="1"/>
      <p:bldP spid="108" grpId="3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Straight Connector 68"/>
          <p:cNvCxnSpPr>
            <a:stCxn id="75" idx="0"/>
          </p:cNvCxnSpPr>
          <p:nvPr/>
        </p:nvCxnSpPr>
        <p:spPr>
          <a:xfrm rot="5400000" flipH="1" flipV="1">
            <a:off x="4906775" y="4982976"/>
            <a:ext cx="1752600" cy="16249"/>
          </a:xfrm>
          <a:prstGeom prst="line">
            <a:avLst/>
          </a:prstGeom>
          <a:noFill/>
          <a:ln w="38100" cap="flat" cmpd="sng" algn="ctr">
            <a:solidFill>
              <a:srgbClr val="262626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>
          <a:xfrm rot="5400000" flipH="1" flipV="1">
            <a:off x="5243591" y="4982976"/>
            <a:ext cx="1752600" cy="16249"/>
          </a:xfrm>
          <a:prstGeom prst="line">
            <a:avLst/>
          </a:prstGeom>
          <a:noFill/>
          <a:ln w="38100" cap="flat" cmpd="sng" algn="ctr">
            <a:solidFill>
              <a:srgbClr val="262626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>
          <a:xfrm rot="5400000" flipH="1" flipV="1">
            <a:off x="5545277" y="4982976"/>
            <a:ext cx="1752600" cy="16249"/>
          </a:xfrm>
          <a:prstGeom prst="line">
            <a:avLst/>
          </a:prstGeom>
          <a:noFill/>
          <a:ln w="38100" cap="flat" cmpd="sng" algn="ctr">
            <a:solidFill>
              <a:srgbClr val="262626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>
          <a:xfrm rot="5400000" flipH="1" flipV="1">
            <a:off x="5865843" y="4982976"/>
            <a:ext cx="1752600" cy="16249"/>
          </a:xfrm>
          <a:prstGeom prst="line">
            <a:avLst/>
          </a:prstGeom>
          <a:noFill/>
          <a:ln w="38100" cap="flat" cmpd="sng" algn="ctr">
            <a:solidFill>
              <a:srgbClr val="262626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>
          <a:xfrm rot="5400000" flipH="1" flipV="1">
            <a:off x="6202175" y="4982976"/>
            <a:ext cx="1752600" cy="16249"/>
          </a:xfrm>
          <a:prstGeom prst="line">
            <a:avLst/>
          </a:prstGeom>
          <a:noFill/>
          <a:ln w="38100" cap="flat" cmpd="sng" algn="ctr">
            <a:solidFill>
              <a:srgbClr val="262626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>
          <a:xfrm rot="5400000" flipH="1" flipV="1">
            <a:off x="6522741" y="4982976"/>
            <a:ext cx="1752600" cy="16249"/>
          </a:xfrm>
          <a:prstGeom prst="line">
            <a:avLst/>
          </a:prstGeom>
          <a:noFill/>
          <a:ln w="38100" cap="flat" cmpd="sng" algn="ctr">
            <a:solidFill>
              <a:srgbClr val="262626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75" name="Rounded Rectangle 74"/>
          <p:cNvSpPr/>
          <p:nvPr/>
        </p:nvSpPr>
        <p:spPr>
          <a:xfrm>
            <a:off x="5610359" y="5867400"/>
            <a:ext cx="329184" cy="457200"/>
          </a:xfrm>
          <a:prstGeom prst="roundRect">
            <a:avLst/>
          </a:prstGeom>
          <a:solidFill>
            <a:srgbClr val="262626">
              <a:lumMod val="90000"/>
              <a:lumOff val="1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5938786" y="5867400"/>
            <a:ext cx="329184" cy="457200"/>
          </a:xfrm>
          <a:prstGeom prst="roundRect">
            <a:avLst/>
          </a:prstGeom>
          <a:solidFill>
            <a:srgbClr val="262626">
              <a:lumMod val="90000"/>
              <a:lumOff val="1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6262346" y="5867400"/>
            <a:ext cx="329184" cy="457200"/>
          </a:xfrm>
          <a:prstGeom prst="roundRect">
            <a:avLst/>
          </a:prstGeom>
          <a:solidFill>
            <a:srgbClr val="262626">
              <a:lumMod val="90000"/>
              <a:lumOff val="1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6573598" y="5867400"/>
            <a:ext cx="329184" cy="457200"/>
          </a:xfrm>
          <a:prstGeom prst="roundRect">
            <a:avLst/>
          </a:prstGeom>
          <a:solidFill>
            <a:srgbClr val="262626">
              <a:lumMod val="90000"/>
              <a:lumOff val="1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6907765" y="5867400"/>
            <a:ext cx="329184" cy="457200"/>
          </a:xfrm>
          <a:prstGeom prst="roundRect">
            <a:avLst/>
          </a:prstGeom>
          <a:solidFill>
            <a:srgbClr val="262626">
              <a:lumMod val="90000"/>
              <a:lumOff val="1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7234783" y="5867400"/>
            <a:ext cx="329184" cy="457200"/>
          </a:xfrm>
          <a:prstGeom prst="roundRect">
            <a:avLst/>
          </a:prstGeom>
          <a:solidFill>
            <a:srgbClr val="262626">
              <a:lumMod val="90000"/>
              <a:lumOff val="1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294361" y="2514600"/>
            <a:ext cx="4038600" cy="2590799"/>
            <a:chOff x="417468" y="3935105"/>
            <a:chExt cx="6059532" cy="3696201"/>
          </a:xfrm>
        </p:grpSpPr>
        <p:sp>
          <p:nvSpPr>
            <p:cNvPr id="82" name="Rounded Rectangle 81"/>
            <p:cNvSpPr/>
            <p:nvPr/>
          </p:nvSpPr>
          <p:spPr>
            <a:xfrm>
              <a:off x="1676400" y="3962400"/>
              <a:ext cx="4800600" cy="3505200"/>
            </a:xfrm>
            <a:prstGeom prst="roundRect">
              <a:avLst>
                <a:gd name="adj" fmla="val 5683"/>
              </a:avLst>
            </a:prstGeom>
            <a:solidFill>
              <a:sysClr val="window" lastClr="FFFFFF"/>
            </a:solidFill>
            <a:ln w="25400" cap="flat" cmpd="sng" algn="ctr">
              <a:solidFill>
                <a:srgbClr val="26262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  <p:cxnSp>
          <p:nvCxnSpPr>
            <p:cNvPr id="83" name="Straight Arrow Connector 82"/>
            <p:cNvCxnSpPr/>
            <p:nvPr/>
          </p:nvCxnSpPr>
          <p:spPr>
            <a:xfrm rot="5400000">
              <a:off x="-534195" y="5763905"/>
              <a:ext cx="3658394" cy="794"/>
            </a:xfrm>
            <a:prstGeom prst="straightConnector1">
              <a:avLst/>
            </a:prstGeom>
            <a:noFill/>
            <a:ln w="38100" cap="flat" cmpd="sng" algn="ctr">
              <a:solidFill>
                <a:srgbClr val="262626">
                  <a:lumMod val="75000"/>
                  <a:lumOff val="25000"/>
                </a:srgbClr>
              </a:solidFill>
              <a:prstDash val="solid"/>
              <a:headEnd type="stealth" w="lg" len="lg"/>
              <a:tailEnd type="stealth" w="lg" len="lg"/>
            </a:ln>
            <a:effectLst/>
          </p:spPr>
        </p:cxnSp>
        <p:sp>
          <p:nvSpPr>
            <p:cNvPr id="84" name="TextBox 83"/>
            <p:cNvSpPr txBox="1"/>
            <p:nvPr/>
          </p:nvSpPr>
          <p:spPr>
            <a:xfrm rot="16200000">
              <a:off x="-678216" y="6012402"/>
              <a:ext cx="2714588" cy="52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262626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Memory Channel</a:t>
              </a: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1905000" y="4114800"/>
              <a:ext cx="685800" cy="3200400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262626"/>
              </a:solidFill>
              <a:prstDash val="solid"/>
            </a:ln>
            <a:effectLst/>
          </p:spPr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Corbel"/>
                  <a:ea typeface="ヒラギノ角ゴ ProN W6"/>
                </a:rPr>
                <a:t>Chip I/O</a:t>
              </a:r>
            </a:p>
          </p:txBody>
        </p:sp>
        <p:cxnSp>
          <p:nvCxnSpPr>
            <p:cNvPr id="86" name="Straight Arrow Connector 85"/>
            <p:cNvCxnSpPr>
              <a:stCxn id="85" idx="1"/>
            </p:cNvCxnSpPr>
            <p:nvPr/>
          </p:nvCxnSpPr>
          <p:spPr>
            <a:xfrm rot="10800000">
              <a:off x="1295400" y="5715000"/>
              <a:ext cx="609600" cy="1588"/>
            </a:xfrm>
            <a:prstGeom prst="straightConnector1">
              <a:avLst/>
            </a:prstGeom>
            <a:noFill/>
            <a:ln w="38100" cap="flat" cmpd="sng" algn="ctr">
              <a:solidFill>
                <a:srgbClr val="262626">
                  <a:lumMod val="75000"/>
                  <a:lumOff val="2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Arrow Connector 86"/>
            <p:cNvCxnSpPr/>
            <p:nvPr/>
          </p:nvCxnSpPr>
          <p:spPr>
            <a:xfrm rot="10800000">
              <a:off x="2590800" y="5715000"/>
              <a:ext cx="3657600" cy="1588"/>
            </a:xfrm>
            <a:prstGeom prst="straightConnector1">
              <a:avLst/>
            </a:prstGeom>
            <a:noFill/>
            <a:ln w="38100" cap="flat" cmpd="sng" algn="ctr">
              <a:solidFill>
                <a:srgbClr val="262626">
                  <a:lumMod val="75000"/>
                  <a:lumOff val="2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88" name="Rounded Rectangle 87"/>
            <p:cNvSpPr/>
            <p:nvPr/>
          </p:nvSpPr>
          <p:spPr>
            <a:xfrm>
              <a:off x="2819400" y="4114800"/>
              <a:ext cx="1600200" cy="1295400"/>
            </a:xfrm>
            <a:prstGeom prst="roundRect">
              <a:avLst/>
            </a:prstGeom>
            <a:solidFill>
              <a:srgbClr val="F2F2F2">
                <a:lumMod val="9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4648200" y="4114800"/>
              <a:ext cx="1600200" cy="1295400"/>
            </a:xfrm>
            <a:prstGeom prst="roundRect">
              <a:avLst/>
            </a:prstGeom>
            <a:solidFill>
              <a:srgbClr val="F2F2F2">
                <a:lumMod val="9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Corbel"/>
                  <a:ea typeface="ヒラギノ角ゴ ProN W6"/>
                </a:rPr>
                <a:t>Bank</a:t>
              </a: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2819400" y="6019800"/>
              <a:ext cx="1600200" cy="1295400"/>
            </a:xfrm>
            <a:prstGeom prst="roundRect">
              <a:avLst/>
            </a:prstGeom>
            <a:solidFill>
              <a:srgbClr val="F2F2F2">
                <a:lumMod val="9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4648200" y="6019800"/>
              <a:ext cx="1600200" cy="1295400"/>
            </a:xfrm>
            <a:prstGeom prst="roundRect">
              <a:avLst/>
            </a:prstGeom>
            <a:solidFill>
              <a:srgbClr val="F2F2F2">
                <a:lumMod val="9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  <p:cxnSp>
          <p:nvCxnSpPr>
            <p:cNvPr id="92" name="Straight Connector 91"/>
            <p:cNvCxnSpPr>
              <a:stCxn id="89" idx="2"/>
              <a:endCxn id="91" idx="0"/>
            </p:cNvCxnSpPr>
            <p:nvPr/>
          </p:nvCxnSpPr>
          <p:spPr>
            <a:xfrm rot="5400000">
              <a:off x="5143500" y="5715000"/>
              <a:ext cx="609600" cy="0"/>
            </a:xfrm>
            <a:prstGeom prst="line">
              <a:avLst/>
            </a:prstGeom>
            <a:noFill/>
            <a:ln w="38100" cap="flat" cmpd="sng" algn="ctr">
              <a:solidFill>
                <a:srgbClr val="262626">
                  <a:lumMod val="75000"/>
                  <a:lumOff val="2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92"/>
            <p:cNvCxnSpPr>
              <a:stCxn id="88" idx="2"/>
              <a:endCxn id="90" idx="0"/>
            </p:cNvCxnSpPr>
            <p:nvPr/>
          </p:nvCxnSpPr>
          <p:spPr>
            <a:xfrm rot="5400000">
              <a:off x="3314700" y="5715000"/>
              <a:ext cx="609600" cy="0"/>
            </a:xfrm>
            <a:prstGeom prst="line">
              <a:avLst/>
            </a:prstGeom>
            <a:noFill/>
            <a:ln w="38100" cap="flat" cmpd="sng" algn="ctr">
              <a:solidFill>
                <a:srgbClr val="262626">
                  <a:lumMod val="75000"/>
                  <a:lumOff val="2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4" name="Group 93"/>
          <p:cNvGrpSpPr/>
          <p:nvPr/>
        </p:nvGrpSpPr>
        <p:grpSpPr>
          <a:xfrm>
            <a:off x="5475961" y="1371600"/>
            <a:ext cx="2209800" cy="2133600"/>
            <a:chOff x="7696200" y="4038600"/>
            <a:chExt cx="3200400" cy="3276600"/>
          </a:xfrm>
        </p:grpSpPr>
        <p:sp>
          <p:nvSpPr>
            <p:cNvPr id="95" name="Rounded Rectangle 94"/>
            <p:cNvSpPr/>
            <p:nvPr/>
          </p:nvSpPr>
          <p:spPr>
            <a:xfrm>
              <a:off x="7696200" y="4038600"/>
              <a:ext cx="3200400" cy="3276600"/>
            </a:xfrm>
            <a:prstGeom prst="roundRect">
              <a:avLst>
                <a:gd name="adj" fmla="val 4365"/>
              </a:avLst>
            </a:prstGeom>
            <a:solidFill>
              <a:srgbClr val="F2F2F2">
                <a:lumMod val="9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7848600" y="6477000"/>
              <a:ext cx="2895600" cy="685800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26262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Corbel"/>
                  <a:ea typeface="ヒラギノ角ゴ ProN W6"/>
                </a:rPr>
                <a:t>Bank I/O</a:t>
              </a: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7848600" y="5334000"/>
              <a:ext cx="2895600" cy="990600"/>
            </a:xfrm>
            <a:prstGeom prst="roundRect">
              <a:avLst>
                <a:gd name="adj" fmla="val 7118"/>
              </a:avLst>
            </a:prstGeom>
            <a:solidFill>
              <a:srgbClr val="F2F2F2">
                <a:lumMod val="5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7848600" y="4191000"/>
              <a:ext cx="2895600" cy="990600"/>
            </a:xfrm>
            <a:prstGeom prst="roundRect">
              <a:avLst>
                <a:gd name="adj" fmla="val 7118"/>
              </a:avLst>
            </a:prstGeom>
            <a:solidFill>
              <a:srgbClr val="F2F2F2">
                <a:lumMod val="5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Corbel"/>
                  <a:ea typeface="ヒラギノ角ゴ ProN W6"/>
                </a:rPr>
                <a:t>Subarray</a:t>
              </a:r>
            </a:p>
          </p:txBody>
        </p:sp>
      </p:grpSp>
      <p:cxnSp>
        <p:nvCxnSpPr>
          <p:cNvPr id="99" name="Straight Connector 98"/>
          <p:cNvCxnSpPr/>
          <p:nvPr/>
        </p:nvCxnSpPr>
        <p:spPr>
          <a:xfrm>
            <a:off x="4114800" y="3505200"/>
            <a:ext cx="1361161" cy="0"/>
          </a:xfrm>
          <a:prstGeom prst="line">
            <a:avLst/>
          </a:prstGeom>
          <a:noFill/>
          <a:ln w="19050" cap="flat" cmpd="sng" algn="ctr">
            <a:solidFill>
              <a:srgbClr val="262626">
                <a:lumMod val="75000"/>
                <a:lumOff val="25000"/>
              </a:srgbClr>
            </a:solidFill>
            <a:prstDash val="dash"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/>
          <p:nvPr/>
        </p:nvCxnSpPr>
        <p:spPr>
          <a:xfrm flipV="1">
            <a:off x="4114800" y="1447802"/>
            <a:ext cx="1361160" cy="1219198"/>
          </a:xfrm>
          <a:prstGeom prst="line">
            <a:avLst/>
          </a:prstGeom>
          <a:noFill/>
          <a:ln w="19050" cap="flat" cmpd="sng" algn="ctr">
            <a:solidFill>
              <a:srgbClr val="262626">
                <a:lumMod val="75000"/>
                <a:lumOff val="25000"/>
              </a:srgbClr>
            </a:solidFill>
            <a:prstDash val="dash"/>
            <a:headEnd type="none" w="med" len="med"/>
            <a:tailEnd type="none" w="med" len="med"/>
          </a:ln>
          <a:effectLst/>
        </p:spPr>
      </p:cxnSp>
      <p:sp>
        <p:nvSpPr>
          <p:cNvPr id="101" name="Oval 100"/>
          <p:cNvSpPr/>
          <p:nvPr/>
        </p:nvSpPr>
        <p:spPr>
          <a:xfrm>
            <a:off x="5931157" y="4375484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6256009" y="4375484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6580862" y="4375484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6905715" y="4375484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7230567" y="4375484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5931157" y="4700337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6256009" y="4700337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6580862" y="4700337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6905715" y="4700337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7230567" y="4700337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5606304" y="4375484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5606304" y="4700337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grpSp>
        <p:nvGrpSpPr>
          <p:cNvPr id="113" name="Group 120"/>
          <p:cNvGrpSpPr/>
          <p:nvPr/>
        </p:nvGrpSpPr>
        <p:grpSpPr>
          <a:xfrm>
            <a:off x="5606304" y="5025189"/>
            <a:ext cx="1949116" cy="324853"/>
            <a:chOff x="11963400" y="12192000"/>
            <a:chExt cx="2743200" cy="457200"/>
          </a:xfrm>
        </p:grpSpPr>
        <p:sp>
          <p:nvSpPr>
            <p:cNvPr id="114" name="Oval 113"/>
            <p:cNvSpPr/>
            <p:nvPr/>
          </p:nvSpPr>
          <p:spPr>
            <a:xfrm>
              <a:off x="12420600" y="12192000"/>
              <a:ext cx="457200" cy="457200"/>
            </a:xfrm>
            <a:prstGeom prst="ellipse">
              <a:avLst/>
            </a:prstGeom>
            <a:solidFill>
              <a:srgbClr val="F2F2F2">
                <a:lumMod val="5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12877800" y="12192000"/>
              <a:ext cx="457200" cy="457200"/>
            </a:xfrm>
            <a:prstGeom prst="ellipse">
              <a:avLst/>
            </a:prstGeom>
            <a:solidFill>
              <a:srgbClr val="F2F2F2">
                <a:lumMod val="5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13792200" y="12192000"/>
              <a:ext cx="457200" cy="457200"/>
            </a:xfrm>
            <a:prstGeom prst="ellipse">
              <a:avLst/>
            </a:prstGeom>
            <a:solidFill>
              <a:srgbClr val="F2F2F2">
                <a:lumMod val="5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>
              <a:off x="14249400" y="12192000"/>
              <a:ext cx="457200" cy="457200"/>
            </a:xfrm>
            <a:prstGeom prst="ellipse">
              <a:avLst/>
            </a:prstGeom>
            <a:solidFill>
              <a:srgbClr val="F2F2F2">
                <a:lumMod val="5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11963400" y="12192000"/>
              <a:ext cx="457200" cy="457200"/>
            </a:xfrm>
            <a:prstGeom prst="ellipse">
              <a:avLst/>
            </a:prstGeom>
            <a:solidFill>
              <a:srgbClr val="F2F2F2">
                <a:lumMod val="5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>
              <a:off x="13335000" y="12192000"/>
              <a:ext cx="457200" cy="457200"/>
            </a:xfrm>
            <a:prstGeom prst="ellipse">
              <a:avLst/>
            </a:prstGeom>
            <a:solidFill>
              <a:srgbClr val="F2F2F2">
                <a:lumMod val="5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</p:grpSp>
      <p:sp>
        <p:nvSpPr>
          <p:cNvPr id="120" name="Oval 119"/>
          <p:cNvSpPr/>
          <p:nvPr/>
        </p:nvSpPr>
        <p:spPr>
          <a:xfrm>
            <a:off x="5606304" y="5350042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5931157" y="5350042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6256009" y="5350042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6580862" y="5350042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6905715" y="5350042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7230567" y="5350042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26" name="Freeform 125"/>
          <p:cNvSpPr/>
          <p:nvPr/>
        </p:nvSpPr>
        <p:spPr>
          <a:xfrm>
            <a:off x="7570939" y="2091846"/>
            <a:ext cx="492690" cy="2327754"/>
          </a:xfrm>
          <a:custGeom>
            <a:avLst/>
            <a:gdLst>
              <a:gd name="connsiteX0" fmla="*/ 0 w 492690"/>
              <a:gd name="connsiteY0" fmla="*/ 0 h 1941534"/>
              <a:gd name="connsiteX1" fmla="*/ 488515 w 492690"/>
              <a:gd name="connsiteY1" fmla="*/ 1102290 h 1941534"/>
              <a:gd name="connsiteX2" fmla="*/ 25052 w 492690"/>
              <a:gd name="connsiteY2" fmla="*/ 1941534 h 194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2690" h="1941534">
                <a:moveTo>
                  <a:pt x="0" y="0"/>
                </a:moveTo>
                <a:cubicBezTo>
                  <a:pt x="242170" y="389350"/>
                  <a:pt x="484340" y="778701"/>
                  <a:pt x="488515" y="1102290"/>
                </a:cubicBezTo>
                <a:cubicBezTo>
                  <a:pt x="492690" y="1425879"/>
                  <a:pt x="258871" y="1683706"/>
                  <a:pt x="25052" y="1941534"/>
                </a:cubicBezTo>
              </a:path>
            </a:pathLst>
          </a:custGeom>
          <a:noFill/>
          <a:ln w="19050" cap="flat" cmpd="sng" algn="ctr">
            <a:solidFill>
              <a:srgbClr val="262626">
                <a:lumMod val="75000"/>
                <a:lumOff val="25000"/>
              </a:srgbClr>
            </a:solidFill>
            <a:prstDash val="dash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27" name="Freeform 126"/>
          <p:cNvSpPr/>
          <p:nvPr/>
        </p:nvSpPr>
        <p:spPr>
          <a:xfrm>
            <a:off x="7570939" y="1465544"/>
            <a:ext cx="1192061" cy="4859055"/>
          </a:xfrm>
          <a:custGeom>
            <a:avLst/>
            <a:gdLst>
              <a:gd name="connsiteX0" fmla="*/ 0 w 1192061"/>
              <a:gd name="connsiteY0" fmla="*/ 0 h 4572000"/>
              <a:gd name="connsiteX1" fmla="*/ 1189973 w 1192061"/>
              <a:gd name="connsiteY1" fmla="*/ 1979113 h 4572000"/>
              <a:gd name="connsiteX2" fmla="*/ 12526 w 1192061"/>
              <a:gd name="connsiteY2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2061" h="4572000">
                <a:moveTo>
                  <a:pt x="0" y="0"/>
                </a:moveTo>
                <a:cubicBezTo>
                  <a:pt x="593942" y="608556"/>
                  <a:pt x="1187885" y="1217113"/>
                  <a:pt x="1189973" y="1979113"/>
                </a:cubicBezTo>
                <a:cubicBezTo>
                  <a:pt x="1192061" y="2741113"/>
                  <a:pt x="602293" y="3656556"/>
                  <a:pt x="12526" y="4572000"/>
                </a:cubicBezTo>
              </a:path>
            </a:pathLst>
          </a:custGeom>
          <a:noFill/>
          <a:ln w="19050" cap="flat" cmpd="sng" algn="ctr">
            <a:solidFill>
              <a:srgbClr val="262626">
                <a:lumMod val="75000"/>
                <a:lumOff val="25000"/>
              </a:srgbClr>
            </a:solidFill>
            <a:prstDash val="dash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cxnSp>
        <p:nvCxnSpPr>
          <p:cNvPr id="128" name="Curved Connector 127"/>
          <p:cNvCxnSpPr>
            <a:stCxn id="112" idx="2"/>
            <a:endCxn id="120" idx="2"/>
          </p:cNvCxnSpPr>
          <p:nvPr/>
        </p:nvCxnSpPr>
        <p:spPr>
          <a:xfrm rot="10800000" flipV="1">
            <a:off x="5606303" y="4862763"/>
            <a:ext cx="1588" cy="649705"/>
          </a:xfrm>
          <a:prstGeom prst="curvedConnector3">
            <a:avLst>
              <a:gd name="adj1" fmla="val 34115313"/>
            </a:avLst>
          </a:prstGeom>
          <a:noFill/>
          <a:ln w="38100" cap="flat" cmpd="sng" algn="ctr">
            <a:solidFill>
              <a:srgbClr val="C00000"/>
            </a:solidFill>
            <a:prstDash val="solid"/>
            <a:headEnd type="triangle" w="lg" len="med"/>
            <a:tailEnd type="triangle" w="lg" len="med"/>
          </a:ln>
          <a:effectLst/>
        </p:spPr>
      </p:cxnSp>
      <p:sp>
        <p:nvSpPr>
          <p:cNvPr id="129" name="TextBox 128"/>
          <p:cNvSpPr txBox="1"/>
          <p:nvPr/>
        </p:nvSpPr>
        <p:spPr>
          <a:xfrm>
            <a:off x="3163016" y="5399782"/>
            <a:ext cx="21595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ヒラギノ角ゴ ProN W6"/>
                <a:cs typeface="Tahoma"/>
              </a:rPr>
              <a:t>Intra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ヒラギノ角ゴ ProN W6"/>
                <a:cs typeface="Tahoma"/>
              </a:rPr>
              <a:t>Subarray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262626">
                  <a:lumMod val="95000"/>
                  <a:lumOff val="5000"/>
                </a:srgbClr>
              </a:solidFill>
              <a:effectLst/>
              <a:uLnTx/>
              <a:uFillTx/>
              <a:latin typeface="Tahoma"/>
              <a:ea typeface="ヒラギノ角ゴ ProN W6"/>
              <a:cs typeface="Tahoma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ヒラギノ角ゴ ProN W6"/>
                <a:cs typeface="Tahoma"/>
              </a:rPr>
              <a:t>Copy (2 ACTs)</a:t>
            </a:r>
          </a:p>
        </p:txBody>
      </p:sp>
      <p:cxnSp>
        <p:nvCxnSpPr>
          <p:cNvPr id="130" name="Curved Connector 129"/>
          <p:cNvCxnSpPr>
            <a:stCxn id="90" idx="2"/>
            <a:endCxn id="91" idx="2"/>
          </p:cNvCxnSpPr>
          <p:nvPr/>
        </p:nvCxnSpPr>
        <p:spPr>
          <a:xfrm rot="16200000" flipH="1">
            <a:off x="3037910" y="4274393"/>
            <a:ext cx="1588" cy="1218871"/>
          </a:xfrm>
          <a:prstGeom prst="curvedConnector3">
            <a:avLst>
              <a:gd name="adj1" fmla="val 33326522"/>
            </a:avLst>
          </a:prstGeom>
          <a:noFill/>
          <a:ln w="38100" cap="flat" cmpd="sng" algn="ctr">
            <a:solidFill>
              <a:srgbClr val="C00000"/>
            </a:solidFill>
            <a:prstDash val="solid"/>
            <a:headEnd type="triangle" w="lg" len="med"/>
            <a:tailEnd type="triangle" w="lg" len="med"/>
          </a:ln>
          <a:effectLst/>
        </p:spPr>
      </p:cxnSp>
      <p:sp>
        <p:nvSpPr>
          <p:cNvPr id="131" name="TextBox 130"/>
          <p:cNvSpPr txBox="1"/>
          <p:nvPr/>
        </p:nvSpPr>
        <p:spPr>
          <a:xfrm>
            <a:off x="495587" y="5325016"/>
            <a:ext cx="245046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ヒラギノ角ゴ ProN W6"/>
                <a:cs typeface="Tahoma"/>
              </a:rPr>
              <a:t>Inter Bank Copy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ヒラギノ角ゴ ProN W6"/>
                <a:cs typeface="Tahoma"/>
              </a:rPr>
              <a:t>(Pipelined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ヒラギノ角ゴ ProN W6"/>
                <a:cs typeface="Tahoma"/>
              </a:rPr>
              <a:t>Internal RD/WR)</a:t>
            </a:r>
          </a:p>
        </p:txBody>
      </p:sp>
      <p:cxnSp>
        <p:nvCxnSpPr>
          <p:cNvPr id="132" name="Curved Connector 131"/>
          <p:cNvCxnSpPr>
            <a:stCxn id="98" idx="1"/>
            <a:endCxn id="97" idx="1"/>
          </p:cNvCxnSpPr>
          <p:nvPr/>
        </p:nvCxnSpPr>
        <p:spPr>
          <a:xfrm rot="10800000" flipV="1">
            <a:off x="5581190" y="1793357"/>
            <a:ext cx="1588" cy="744279"/>
          </a:xfrm>
          <a:prstGeom prst="curvedConnector3">
            <a:avLst>
              <a:gd name="adj1" fmla="val 68822188"/>
            </a:avLst>
          </a:prstGeom>
          <a:noFill/>
          <a:ln w="38100" cap="flat" cmpd="sng" algn="ctr">
            <a:solidFill>
              <a:srgbClr val="C00000"/>
            </a:solidFill>
            <a:prstDash val="solid"/>
            <a:headEnd type="triangle" w="lg" len="med"/>
            <a:tailEnd type="triangle" w="lg" len="med"/>
          </a:ln>
          <a:effectLst/>
        </p:spPr>
      </p:cxnSp>
      <p:sp>
        <p:nvSpPr>
          <p:cNvPr id="133" name="TextBox 132"/>
          <p:cNvSpPr txBox="1"/>
          <p:nvPr/>
        </p:nvSpPr>
        <p:spPr>
          <a:xfrm>
            <a:off x="374953" y="1268760"/>
            <a:ext cx="4109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ヒラギノ角ゴ ProN W6"/>
                <a:cs typeface="Tahoma"/>
              </a:rPr>
              <a:t>Inter S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ヒラギノ角ゴ ProN W6"/>
                <a:cs typeface="Tahoma"/>
              </a:rPr>
              <a:t>ubarray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ヒラギノ角ゴ ProN W6"/>
                <a:cs typeface="Tahoma"/>
              </a:rPr>
              <a:t> Copy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ヒラギノ角ゴ ProN W6"/>
                <a:cs typeface="Tahoma"/>
              </a:rPr>
              <a:t>(Use Inter-Bank Copy Twice)</a:t>
            </a:r>
          </a:p>
        </p:txBody>
      </p:sp>
      <p:sp>
        <p:nvSpPr>
          <p:cNvPr id="134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196850"/>
            <a:ext cx="8545388" cy="558800"/>
          </a:xfrm>
          <a:ln/>
        </p:spPr>
        <p:txBody>
          <a:bodyPr/>
          <a:lstStyle/>
          <a:p>
            <a:r>
              <a:rPr lang="en-US" sz="4000" dirty="0">
                <a:solidFill>
                  <a:srgbClr val="1A5712"/>
                </a:solidFill>
                <a:latin typeface="Garamond"/>
                <a:cs typeface="Garamond"/>
              </a:rPr>
              <a:t>Generalized RowClone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940152" y="395952"/>
            <a:ext cx="3276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ahoma"/>
                <a:ea typeface="ヒラギノ角ゴ ProN W6"/>
                <a:cs typeface="Tahoma"/>
              </a:rPr>
              <a:t>0.01% area cost</a:t>
            </a:r>
          </a:p>
        </p:txBody>
      </p:sp>
    </p:spTree>
    <p:extLst>
      <p:ext uri="{BB962C8B-B14F-4D97-AF65-F5344CB8AC3E}">
        <p14:creationId xmlns:p14="http://schemas.microsoft.com/office/powerpoint/2010/main" val="89207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29" grpId="1"/>
      <p:bldP spid="131" grpId="0"/>
      <p:bldP spid="131" grpId="1"/>
      <p:bldP spid="133" grpId="0"/>
      <p:bldP spid="133" grpId="1"/>
      <p:bldP spid="6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1A5712"/>
                </a:solidFill>
                <a:latin typeface="Garamond"/>
                <a:cs typeface="Garamond"/>
              </a:rPr>
              <a:t>RowClone: Fast Row Initialization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752600" y="1606535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227729" y="1606535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698377" y="1606535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160059" y="1606535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639671" y="1606535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114800" y="1606535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585448" y="1606535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047130" y="1606535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526742" y="1606535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001871" y="1606535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472519" y="1606535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934201" y="1606535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752600" y="2108943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227729" y="2108943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698377" y="2108943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160059" y="2108943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639671" y="2108943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114800" y="2108943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585448" y="2108943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047130" y="2108943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526742" y="2108943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6001871" y="2108943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6472519" y="2108943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934201" y="2108943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1752600" y="2619931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227729" y="2619931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698377" y="2619931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160059" y="2619931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639671" y="2619931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4114800" y="2619931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4585448" y="2619931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5047130" y="2619931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5526742" y="2619931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001871" y="2619931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6472519" y="2619931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6934201" y="2619931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1752600" y="3123827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rPr>
              <a:t>0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2227729" y="3123827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rPr>
              <a:t>0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2698377" y="3123827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rPr>
              <a:t>0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3160059" y="3123827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rPr>
              <a:t>0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3639671" y="3123827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rPr>
              <a:t>0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4114800" y="3123827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rPr>
              <a:t>0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4585448" y="3123827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rPr>
              <a:t>0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047130" y="3123827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rPr>
              <a:t>0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5526742" y="3123827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rPr>
              <a:t>0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6001871" y="3123827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rPr>
              <a:t>0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6472519" y="3123827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rPr>
              <a:t>0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6934201" y="3123827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rPr>
              <a:t>0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1752600" y="3635052"/>
            <a:ext cx="5652248" cy="718528"/>
            <a:chOff x="1815351" y="3610404"/>
            <a:chExt cx="5652248" cy="718528"/>
          </a:xfrm>
        </p:grpSpPr>
        <p:sp>
          <p:nvSpPr>
            <p:cNvPr id="53" name="Rectangle 52"/>
            <p:cNvSpPr/>
            <p:nvPr/>
          </p:nvSpPr>
          <p:spPr bwMode="auto">
            <a:xfrm>
              <a:off x="1815351" y="3610404"/>
              <a:ext cx="470647" cy="7185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2290480" y="3610404"/>
              <a:ext cx="470647" cy="7185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2761128" y="3610404"/>
              <a:ext cx="470647" cy="7185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3222810" y="3610404"/>
              <a:ext cx="470647" cy="7185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3702422" y="3610404"/>
              <a:ext cx="470647" cy="7185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4177551" y="3610404"/>
              <a:ext cx="470647" cy="7185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4648199" y="3610404"/>
              <a:ext cx="470647" cy="7185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5109881" y="3610404"/>
              <a:ext cx="470647" cy="7185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5589493" y="3610404"/>
              <a:ext cx="470647" cy="7185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6064622" y="3610404"/>
              <a:ext cx="470647" cy="7185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6535270" y="3610404"/>
              <a:ext cx="470647" cy="7185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6996952" y="3610404"/>
              <a:ext cx="470647" cy="7185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762000" y="4810780"/>
            <a:ext cx="291682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N W6"/>
              </a:rPr>
              <a:t>Fix a row at Zero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N W6"/>
              </a:rPr>
              <a:t>(0.5% loss in capacity)</a:t>
            </a:r>
          </a:p>
        </p:txBody>
      </p:sp>
      <p:cxnSp>
        <p:nvCxnSpPr>
          <p:cNvPr id="68" name="Shape 67"/>
          <p:cNvCxnSpPr>
            <a:stCxn id="40" idx="1"/>
          </p:cNvCxnSpPr>
          <p:nvPr/>
        </p:nvCxnSpPr>
        <p:spPr>
          <a:xfrm rot="10800000" flipV="1">
            <a:off x="1295400" y="3372598"/>
            <a:ext cx="457200" cy="143818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Slide Number Placeholder 69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3C8E0-6DD9-4302-9AA9-5177C785CB7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ヒラギノ角ゴ ProN W6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ヒラギノ角ゴ ProN W6"/>
            </a:endParaRPr>
          </a:p>
        </p:txBody>
      </p:sp>
    </p:spTree>
    <p:extLst>
      <p:ext uri="{BB962C8B-B14F-4D97-AF65-F5344CB8AC3E}">
        <p14:creationId xmlns:p14="http://schemas.microsoft.com/office/powerpoint/2010/main" val="159189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51809-2523-4B75-9072-594F44E60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#5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9D818-3F4A-4547-BEE5-DA6CF871A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u="sng" dirty="0">
                <a:hlinkClick r:id="rId2"/>
              </a:rPr>
              <a:t>Flipping Bits in Memory Without Accessing Them</a:t>
            </a:r>
            <a:br>
              <a:rPr lang="en-CA" dirty="0">
                <a:solidFill>
                  <a:srgbClr val="0033CC"/>
                </a:solidFill>
              </a:rPr>
            </a:br>
            <a:r>
              <a:rPr lang="en-CA" dirty="0" err="1">
                <a:solidFill>
                  <a:srgbClr val="333333"/>
                </a:solidFill>
                <a:latin typeface="Helvetica Neue"/>
              </a:rPr>
              <a:t>Yoongu</a:t>
            </a:r>
            <a:r>
              <a:rPr lang="en-CA" dirty="0">
                <a:solidFill>
                  <a:srgbClr val="333333"/>
                </a:solidFill>
                <a:latin typeface="Helvetica Neue"/>
              </a:rPr>
              <a:t> Kim et al., </a:t>
            </a:r>
            <a:r>
              <a:rPr lang="en-CA" sz="2800" i="1" dirty="0">
                <a:solidFill>
                  <a:srgbClr val="333333"/>
                </a:solidFill>
                <a:latin typeface="Helvetica Neue"/>
              </a:rPr>
              <a:t>ISCA 2014</a:t>
            </a:r>
            <a:endParaRPr lang="en-CA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A132B-88CD-434C-9C53-D4683D07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3900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1A5712"/>
                </a:solidFill>
                <a:cs typeface="Garamond"/>
              </a:rPr>
              <a:t>RowClone: Bulk Initialization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Initialization with arbitrary data</a:t>
            </a:r>
          </a:p>
          <a:p>
            <a:pPr lvl="1"/>
            <a:r>
              <a:rPr lang="en-US" dirty="0"/>
              <a:t>Initialize one row</a:t>
            </a:r>
          </a:p>
          <a:p>
            <a:pPr lvl="1"/>
            <a:r>
              <a:rPr lang="en-US" dirty="0"/>
              <a:t>Copy the data to other rows</a:t>
            </a:r>
          </a:p>
          <a:p>
            <a:pPr lvl="1"/>
            <a:endParaRPr lang="en-US" dirty="0"/>
          </a:p>
          <a:p>
            <a:r>
              <a:rPr lang="en-US" dirty="0"/>
              <a:t>Zero initialization (most common)</a:t>
            </a:r>
          </a:p>
          <a:p>
            <a:pPr lvl="1"/>
            <a:r>
              <a:rPr lang="en-US" dirty="0"/>
              <a:t>Reserve a row in each subarray (always zero)</a:t>
            </a:r>
          </a:p>
          <a:p>
            <a:pPr lvl="1"/>
            <a:r>
              <a:rPr lang="en-US" dirty="0"/>
              <a:t>Copy data from reserved row (FPM mode)</a:t>
            </a:r>
          </a:p>
          <a:p>
            <a:pPr lvl="1"/>
            <a:r>
              <a:rPr lang="en-US" sz="2400" b="1" dirty="0">
                <a:latin typeface="Arial" pitchFamily="34" charset="0"/>
                <a:cs typeface="Arial" pitchFamily="34" charset="0"/>
              </a:rPr>
              <a:t>6.0</a:t>
            </a:r>
            <a:r>
              <a:rPr lang="en-US" b="1" dirty="0"/>
              <a:t>X</a:t>
            </a:r>
            <a:r>
              <a:rPr lang="en-US" dirty="0"/>
              <a:t> lower latency,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41.5</a:t>
            </a:r>
            <a:r>
              <a:rPr lang="en-US" b="1" dirty="0"/>
              <a:t>X</a:t>
            </a:r>
            <a:r>
              <a:rPr lang="en-US" dirty="0"/>
              <a:t> lower DRAM energy</a:t>
            </a:r>
          </a:p>
          <a:p>
            <a:pPr lvl="1"/>
            <a:r>
              <a:rPr lang="en-US" sz="2400" dirty="0">
                <a:latin typeface="Arial" pitchFamily="34" charset="0"/>
                <a:cs typeface="Arial" pitchFamily="34" charset="0"/>
              </a:rPr>
              <a:t>0.2%</a:t>
            </a:r>
            <a:r>
              <a:rPr lang="en-US" sz="2400" dirty="0"/>
              <a:t> </a:t>
            </a:r>
            <a:r>
              <a:rPr lang="en-US" dirty="0"/>
              <a:t>loss in capacity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594FA-E141-4234-AE05-360401972BE7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ＭＳ Ｐゴシック" charset="-128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DF7960-744B-4E11-833B-0BD286A88A13}"/>
              </a:ext>
            </a:extLst>
          </p:cNvPr>
          <p:cNvSpPr/>
          <p:nvPr/>
        </p:nvSpPr>
        <p:spPr>
          <a:xfrm>
            <a:off x="152400" y="6477000"/>
            <a:ext cx="152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17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1A5712"/>
                </a:solidFill>
                <a:cs typeface="Garamond"/>
              </a:rPr>
              <a:t>RowClone: Latency &amp; Energy Benefits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594FA-E141-4234-AE05-360401972BE7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ＭＳ Ｐゴシック" charset="-128"/>
              <a:cs typeface="+mn-cs"/>
            </a:endParaRPr>
          </a:p>
        </p:txBody>
      </p:sp>
      <p:graphicFrame>
        <p:nvGraphicFramePr>
          <p:cNvPr id="17" name="Chart 16"/>
          <p:cNvGraphicFramePr/>
          <p:nvPr/>
        </p:nvGraphicFramePr>
        <p:xfrm>
          <a:off x="381000" y="1295400"/>
          <a:ext cx="38862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Chart 17"/>
          <p:cNvGraphicFramePr/>
          <p:nvPr/>
        </p:nvGraphicFramePr>
        <p:xfrm>
          <a:off x="4724400" y="1219200"/>
          <a:ext cx="4010025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143000" y="1824335"/>
            <a:ext cx="915251" cy="461665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"/>
                <a:cs typeface="Arial" pitchFamily="34" charset="0"/>
              </a:rPr>
              <a:t>11.6x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28800" y="3272135"/>
            <a:ext cx="766557" cy="461665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"/>
                <a:cs typeface="Arial" pitchFamily="34" charset="0"/>
              </a:rPr>
              <a:t>1.9x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24443" y="2510135"/>
            <a:ext cx="766557" cy="461665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"/>
                <a:cs typeface="Arial" pitchFamily="34" charset="0"/>
              </a:rPr>
              <a:t>6.0x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90800" y="3424535"/>
            <a:ext cx="766557" cy="461665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"/>
                <a:cs typeface="Arial" pitchFamily="34" charset="0"/>
              </a:rPr>
              <a:t>1.0x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10200" y="1676400"/>
            <a:ext cx="938077" cy="461665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"/>
                <a:cs typeface="Arial" pitchFamily="34" charset="0"/>
              </a:rPr>
              <a:t>74.4x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43843" y="3500735"/>
            <a:ext cx="766557" cy="461665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"/>
                <a:cs typeface="Arial" pitchFamily="34" charset="0"/>
              </a:rPr>
              <a:t>3.2x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82043" y="3500735"/>
            <a:ext cx="766557" cy="461665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"/>
                <a:cs typeface="Arial" pitchFamily="34" charset="0"/>
              </a:rPr>
              <a:t>1.5x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96200" y="2281535"/>
            <a:ext cx="938077" cy="461665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"/>
                <a:cs typeface="Arial" pitchFamily="34" charset="0"/>
              </a:rPr>
              <a:t>41.5x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04800" y="4495800"/>
            <a:ext cx="8534400" cy="12192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26262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"/>
                <a:cs typeface="+mn-cs"/>
              </a:rPr>
              <a:t>Very low cost: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itchFamily="34" charset="0"/>
                <a:ea typeface=""/>
                <a:cs typeface="Arial" pitchFamily="34" charset="0"/>
              </a:rPr>
              <a:t>0.01%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"/>
                <a:cs typeface="+mn-cs"/>
              </a:rPr>
              <a:t> increase in die area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69F22B-EB97-4C8E-9272-1F6C3D632074}"/>
              </a:ext>
            </a:extLst>
          </p:cNvPr>
          <p:cNvSpPr/>
          <p:nvPr/>
        </p:nvSpPr>
        <p:spPr>
          <a:xfrm>
            <a:off x="152400" y="6477000"/>
            <a:ext cx="152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748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Graphic spid="18" grpId="0">
        <p:bldAsOne/>
      </p:bldGraphic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 and Initialization in Workloads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594FA-E141-4234-AE05-360401972BE7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ＭＳ Ｐゴシック" charset="-128"/>
              <a:cs typeface="+mn-cs"/>
            </a:endParaRPr>
          </a:p>
        </p:txBody>
      </p:sp>
      <p:graphicFrame>
        <p:nvGraphicFramePr>
          <p:cNvPr id="12" name="Chart 11"/>
          <p:cNvGraphicFramePr/>
          <p:nvPr/>
        </p:nvGraphicFramePr>
        <p:xfrm>
          <a:off x="609600" y="1295400"/>
          <a:ext cx="8164285" cy="4781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Oval 12"/>
          <p:cNvSpPr/>
          <p:nvPr/>
        </p:nvSpPr>
        <p:spPr>
          <a:xfrm>
            <a:off x="1828800" y="1981200"/>
            <a:ext cx="762000" cy="1905000"/>
          </a:xfrm>
          <a:prstGeom prst="ellipse">
            <a:avLst/>
          </a:prstGeom>
          <a:noFill/>
          <a:ln w="57150" cap="flat" cmpd="sng" algn="ctr">
            <a:solidFill>
              <a:srgbClr val="26262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971800" y="1981200"/>
            <a:ext cx="762000" cy="1371600"/>
          </a:xfrm>
          <a:prstGeom prst="ellipse">
            <a:avLst/>
          </a:prstGeom>
          <a:noFill/>
          <a:ln w="57150" cap="flat" cmpd="sng" algn="ctr">
            <a:solidFill>
              <a:srgbClr val="26262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191000" y="1981200"/>
            <a:ext cx="762000" cy="2514600"/>
          </a:xfrm>
          <a:prstGeom prst="ellipse">
            <a:avLst/>
          </a:prstGeom>
          <a:noFill/>
          <a:ln w="57150" cap="flat" cmpd="sng" algn="ctr">
            <a:solidFill>
              <a:srgbClr val="26262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334000" y="1981200"/>
            <a:ext cx="762000" cy="533400"/>
          </a:xfrm>
          <a:prstGeom prst="ellipse">
            <a:avLst/>
          </a:prstGeom>
          <a:noFill/>
          <a:ln w="57150" cap="flat" cmpd="sng" algn="ctr">
            <a:solidFill>
              <a:srgbClr val="26262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477000" y="1981200"/>
            <a:ext cx="762000" cy="685800"/>
          </a:xfrm>
          <a:prstGeom prst="ellipse">
            <a:avLst/>
          </a:prstGeom>
          <a:noFill/>
          <a:ln w="57150" cap="flat" cmpd="sng" algn="ctr">
            <a:solidFill>
              <a:srgbClr val="26262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20000" y="1981200"/>
            <a:ext cx="762000" cy="3124200"/>
          </a:xfrm>
          <a:prstGeom prst="ellipse">
            <a:avLst/>
          </a:prstGeom>
          <a:noFill/>
          <a:ln w="57150" cap="flat" cmpd="sng" algn="ctr">
            <a:solidFill>
              <a:srgbClr val="26262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9F6AB6-89B2-4B2D-9316-4771CC6658D2}"/>
              </a:ext>
            </a:extLst>
          </p:cNvPr>
          <p:cNvSpPr/>
          <p:nvPr/>
        </p:nvSpPr>
        <p:spPr>
          <a:xfrm>
            <a:off x="152400" y="6477000"/>
            <a:ext cx="152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071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5" grpId="0" animBg="1"/>
      <p:bldP spid="15" grpId="1" animBg="1"/>
      <p:bldP spid="15" grpId="2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8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1A5712"/>
                </a:solidFill>
                <a:latin typeface="Garamond"/>
                <a:cs typeface="Garamond"/>
              </a:rPr>
              <a:t>RowClone: Application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63C8E0-6DD9-4302-9AA9-5177C785CB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395536" y="1556792"/>
          <a:ext cx="8412479" cy="482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908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1A5712"/>
                </a:solidFill>
                <a:latin typeface="Garamond"/>
                <a:cs typeface="Garamond"/>
              </a:rPr>
              <a:t>End-to-End System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63C8E0-6DD9-4302-9AA9-5177C785CB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38200" y="5486400"/>
            <a:ext cx="3276600" cy="762000"/>
          </a:xfrm>
          <a:prstGeom prst="roundRect">
            <a:avLst/>
          </a:prstGeom>
          <a:ln w="571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DRAM (RowClone)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38200" y="4495800"/>
            <a:ext cx="3276600" cy="762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Microarchitecture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38200" y="3505200"/>
            <a:ext cx="3276600" cy="762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ISA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38200" y="2514600"/>
            <a:ext cx="3276600" cy="762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Operating System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38200" y="1524000"/>
            <a:ext cx="3276600" cy="762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Application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8200" y="1412776"/>
            <a:ext cx="4191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/>
                <a:ea typeface=""/>
                <a:cs typeface="Tahoma"/>
              </a:rPr>
              <a:t>How to communicate occurrences of bulk copy/initialization across layers?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48200" y="4491117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/>
                <a:ea typeface=""/>
                <a:cs typeface="Tahoma"/>
              </a:rPr>
              <a:t>How to maximize latency and energy savings?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48200" y="3197294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/>
                <a:ea typeface=""/>
                <a:cs typeface="Tahoma"/>
              </a:rPr>
              <a:t>How to ensure cache coherence?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/>
              <a:ea typeface=""/>
              <a:cs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/>
              <a:ea typeface=""/>
              <a:cs typeface="Tahom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48200" y="5714092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/>
                <a:ea typeface=""/>
                <a:cs typeface="Tahoma"/>
              </a:rPr>
              <a:t>How to handle data reuse?</a:t>
            </a:r>
          </a:p>
        </p:txBody>
      </p:sp>
    </p:spTree>
    <p:extLst>
      <p:ext uri="{BB962C8B-B14F-4D97-AF65-F5344CB8AC3E}">
        <p14:creationId xmlns:p14="http://schemas.microsoft.com/office/powerpoint/2010/main" val="61024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457200"/>
            <a:ext cx="9144000" cy="2449896"/>
          </a:xfrm>
        </p:spPr>
        <p:txBody>
          <a:bodyPr/>
          <a:lstStyle/>
          <a:p>
            <a:r>
              <a:rPr lang="en-US" sz="7200" dirty="0">
                <a:solidFill>
                  <a:schemeClr val="accent2"/>
                </a:solidFill>
              </a:rPr>
              <a:t>Ambit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In-Memory Accelerator for Bulk Bitwise Operations </a:t>
            </a:r>
            <a:b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Using Commodity DRAM Technology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Subtitle 5"/>
          <p:cNvSpPr txBox="1">
            <a:spLocks/>
          </p:cNvSpPr>
          <p:nvPr/>
        </p:nvSpPr>
        <p:spPr>
          <a:xfrm>
            <a:off x="0" y="3200400"/>
            <a:ext cx="91440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Vivek Seshadri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Donghyuk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Lee, Thomas Mullins, Hasan Hassan,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Amirali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Boroumand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, Jeremie Kim, Michael A.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Kozuch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, Onur Mutlu, Phillip B. Gibbons, Todd C. Mowry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38D4D3-936A-4801-A581-390379B37473}"/>
              </a:ext>
            </a:extLst>
          </p:cNvPr>
          <p:cNvGrpSpPr/>
          <p:nvPr/>
        </p:nvGrpSpPr>
        <p:grpSpPr>
          <a:xfrm>
            <a:off x="1524000" y="5090852"/>
            <a:ext cx="6096000" cy="1400696"/>
            <a:chOff x="715096" y="4617720"/>
            <a:chExt cx="7628804" cy="1752892"/>
          </a:xfrm>
        </p:grpSpPr>
        <p:pic>
          <p:nvPicPr>
            <p:cNvPr id="7" name="Picture 6" descr="Intel-logo.jpg">
              <a:extLst>
                <a:ext uri="{FF2B5EF4-FFF2-40B4-BE49-F238E27FC236}">
                  <a16:creationId xmlns:a16="http://schemas.microsoft.com/office/drawing/2014/main" id="{E6882D8D-E1FC-415D-81C8-776844998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 t="8000" b="16000"/>
            <a:stretch>
              <a:fillRect/>
            </a:stretch>
          </p:blipFill>
          <p:spPr>
            <a:xfrm>
              <a:off x="7113270" y="4617720"/>
              <a:ext cx="1230630" cy="868680"/>
            </a:xfrm>
            <a:prstGeom prst="rect">
              <a:avLst/>
            </a:prstGeom>
          </p:spPr>
        </p:pic>
        <p:pic>
          <p:nvPicPr>
            <p:cNvPr id="9" name="Picture 8" descr="cmu.jpg">
              <a:extLst>
                <a:ext uri="{FF2B5EF4-FFF2-40B4-BE49-F238E27FC236}">
                  <a16:creationId xmlns:a16="http://schemas.microsoft.com/office/drawing/2014/main" id="{C3C6BE5C-0E68-449D-8D6A-1660ECEE7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 t="21333" b="21333"/>
            <a:stretch>
              <a:fillRect/>
            </a:stretch>
          </p:blipFill>
          <p:spPr>
            <a:xfrm>
              <a:off x="2971800" y="4739420"/>
              <a:ext cx="3576692" cy="740197"/>
            </a:xfrm>
            <a:prstGeom prst="rect">
              <a:avLst/>
            </a:prstGeom>
          </p:spPr>
        </p:pic>
        <p:pic>
          <p:nvPicPr>
            <p:cNvPr id="10" name="Picture 9" descr="safari.png">
              <a:extLst>
                <a:ext uri="{FF2B5EF4-FFF2-40B4-BE49-F238E27FC236}">
                  <a16:creationId xmlns:a16="http://schemas.microsoft.com/office/drawing/2014/main" id="{716B8FB7-584F-4FE7-965B-D4A3C34F8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5096" y="4774626"/>
              <a:ext cx="1917700" cy="554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D58884E-99AD-439D-AB87-B75B129E3D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4" t="22732" r="5795" b="23986"/>
            <a:stretch/>
          </p:blipFill>
          <p:spPr>
            <a:xfrm>
              <a:off x="1437944" y="5684813"/>
              <a:ext cx="3067711" cy="685799"/>
            </a:xfrm>
            <a:prstGeom prst="rect">
              <a:avLst/>
            </a:prstGeom>
          </p:spPr>
        </p:pic>
        <p:pic>
          <p:nvPicPr>
            <p:cNvPr id="1028" name="Picture 4" descr="Image result for eth zurich (swiss federal institute of technology) logo">
              <a:extLst>
                <a:ext uri="{FF2B5EF4-FFF2-40B4-BE49-F238E27FC236}">
                  <a16:creationId xmlns:a16="http://schemas.microsoft.com/office/drawing/2014/main" id="{FCD9374D-9E27-4813-A37A-3CD05D17D4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277" b="18277"/>
            <a:stretch/>
          </p:blipFill>
          <p:spPr bwMode="auto">
            <a:xfrm>
              <a:off x="5008457" y="5704378"/>
              <a:ext cx="2535343" cy="642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9246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2DC3B-77A9-4C57-B670-FD291E20C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896C2-DE61-4508-B8DE-5872E0E72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63880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Problem: Bulk bitwise operations</a:t>
            </a:r>
          </a:p>
          <a:p>
            <a:pPr lvl="1"/>
            <a:r>
              <a:rPr lang="en-US" dirty="0"/>
              <a:t>present in many applications, e.g., databases, search filters</a:t>
            </a:r>
          </a:p>
          <a:p>
            <a:pPr lvl="1"/>
            <a:r>
              <a:rPr lang="en-US" dirty="0"/>
              <a:t>existing systems are memory bandwidth limited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Our Proposal: Ambit</a:t>
            </a:r>
          </a:p>
          <a:p>
            <a:pPr lvl="1"/>
            <a:r>
              <a:rPr lang="en-US" dirty="0"/>
              <a:t>perform bulk bitwise operations </a:t>
            </a:r>
            <a:r>
              <a:rPr lang="en-US" dirty="0">
                <a:solidFill>
                  <a:srgbClr val="00B050"/>
                </a:solidFill>
              </a:rPr>
              <a:t>completely inside DRAM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bulk bitwise AND/OR</a:t>
            </a:r>
            <a:r>
              <a:rPr lang="en-US" dirty="0"/>
              <a:t>: simultaneous activation of three rows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bulk bitwise NOT</a:t>
            </a:r>
            <a:r>
              <a:rPr lang="en-US" dirty="0"/>
              <a:t>: inverters already in sense amplifiers</a:t>
            </a:r>
          </a:p>
          <a:p>
            <a:pPr lvl="1"/>
            <a:r>
              <a:rPr lang="en-US" dirty="0"/>
              <a:t>less than 1% area overhead over existing DRAM chips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Results compared to state-of-the-art baseline</a:t>
            </a:r>
          </a:p>
          <a:p>
            <a:pPr lvl="1"/>
            <a:r>
              <a:rPr lang="en-US" dirty="0"/>
              <a:t>average across seven bulk bitwise operations </a:t>
            </a:r>
          </a:p>
          <a:p>
            <a:pPr lvl="2"/>
            <a:r>
              <a:rPr lang="en-US" dirty="0"/>
              <a:t>32X performance improvement, 35X energy reduction</a:t>
            </a:r>
          </a:p>
          <a:p>
            <a:pPr lvl="1"/>
            <a:r>
              <a:rPr lang="en-US" dirty="0"/>
              <a:t>3X-7X performance for real-world data-intensive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8954E-4805-4A34-900D-FA28410D8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29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C856F173-0838-471E-B126-A6DE9BCD8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823" y="6073301"/>
            <a:ext cx="8839200" cy="796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[1] Li and Patel,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</a:rPr>
              <a:t>BitWeaving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, SIGMOD 2013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[2] Goodwin+,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</a:rPr>
              <a:t>BitFunnel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, SIGIR 2017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51395C-9D7A-473E-8C4B-DAEE789F4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50D0B91-FABB-442F-9B1D-A9978013EC07}"/>
              </a:ext>
            </a:extLst>
          </p:cNvPr>
          <p:cNvSpPr/>
          <p:nvPr/>
        </p:nvSpPr>
        <p:spPr>
          <a:xfrm>
            <a:off x="3048000" y="2235607"/>
            <a:ext cx="3048000" cy="1524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Bulk Bitwise Operatio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F267B84-BBD1-4247-9CC0-109BA98CB039}"/>
              </a:ext>
            </a:extLst>
          </p:cNvPr>
          <p:cNvGrpSpPr/>
          <p:nvPr/>
        </p:nvGrpSpPr>
        <p:grpSpPr>
          <a:xfrm>
            <a:off x="3870381" y="381000"/>
            <a:ext cx="2848665" cy="1881380"/>
            <a:chOff x="3870381" y="812393"/>
            <a:chExt cx="2848665" cy="188138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503E882-1316-467D-9CC7-16B21C42933A}"/>
                </a:ext>
              </a:extLst>
            </p:cNvPr>
            <p:cNvSpPr txBox="1"/>
            <p:nvPr/>
          </p:nvSpPr>
          <p:spPr>
            <a:xfrm>
              <a:off x="3870381" y="812393"/>
              <a:ext cx="28486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BitWeaving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(database queries)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6318E1F-2AB7-4682-9ACF-1FF0BAD9DB52}"/>
                </a:ext>
              </a:extLst>
            </p:cNvPr>
            <p:cNvSpPr/>
            <p:nvPr/>
          </p:nvSpPr>
          <p:spPr>
            <a:xfrm>
              <a:off x="4967416" y="1905000"/>
              <a:ext cx="185963" cy="788773"/>
            </a:xfrm>
            <a:custGeom>
              <a:avLst/>
              <a:gdLst>
                <a:gd name="connsiteX0" fmla="*/ 0 w 255373"/>
                <a:gd name="connsiteY0" fmla="*/ 1087395 h 1087395"/>
                <a:gd name="connsiteX1" fmla="*/ 255373 w 255373"/>
                <a:gd name="connsiteY1" fmla="*/ 0 h 108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5373" h="1087395">
                  <a:moveTo>
                    <a:pt x="0" y="1087395"/>
                  </a:moveTo>
                  <a:lnTo>
                    <a:pt x="255373" y="0"/>
                  </a:ln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DFCA456-B68D-425C-B054-F834379AE2FF}"/>
              </a:ext>
            </a:extLst>
          </p:cNvPr>
          <p:cNvGrpSpPr/>
          <p:nvPr/>
        </p:nvGrpSpPr>
        <p:grpSpPr>
          <a:xfrm>
            <a:off x="6028038" y="1873492"/>
            <a:ext cx="2799084" cy="895515"/>
            <a:chOff x="6028038" y="2304885"/>
            <a:chExt cx="2799084" cy="89551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244FE76-E69A-4DB2-B028-ECB21877A7F6}"/>
                </a:ext>
              </a:extLst>
            </p:cNvPr>
            <p:cNvSpPr txBox="1"/>
            <p:nvPr/>
          </p:nvSpPr>
          <p:spPr>
            <a:xfrm>
              <a:off x="6808108" y="2304885"/>
              <a:ext cx="2019014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BitFunnel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(web search)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84BAE5E-FA7F-44B8-BC51-D743954D53CB}"/>
                </a:ext>
              </a:extLst>
            </p:cNvPr>
            <p:cNvSpPr/>
            <p:nvPr/>
          </p:nvSpPr>
          <p:spPr>
            <a:xfrm>
              <a:off x="6028038" y="2782622"/>
              <a:ext cx="829962" cy="417778"/>
            </a:xfrm>
            <a:custGeom>
              <a:avLst/>
              <a:gdLst>
                <a:gd name="connsiteX0" fmla="*/ 0 w 906162"/>
                <a:gd name="connsiteY0" fmla="*/ 329514 h 329514"/>
                <a:gd name="connsiteX1" fmla="*/ 906162 w 906162"/>
                <a:gd name="connsiteY1" fmla="*/ 0 h 329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6162" h="329514">
                  <a:moveTo>
                    <a:pt x="0" y="329514"/>
                  </a:moveTo>
                  <a:lnTo>
                    <a:pt x="906162" y="0"/>
                  </a:ln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0882C90-6919-4FD4-B16C-F127DD9322CD}"/>
              </a:ext>
            </a:extLst>
          </p:cNvPr>
          <p:cNvGrpSpPr/>
          <p:nvPr/>
        </p:nvGrpSpPr>
        <p:grpSpPr>
          <a:xfrm>
            <a:off x="181048" y="864007"/>
            <a:ext cx="3400352" cy="1575486"/>
            <a:chOff x="160842" y="1295400"/>
            <a:chExt cx="3649158" cy="147659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D6DD3DD-B00A-493D-A855-E0D4A1EC46B2}"/>
                </a:ext>
              </a:extLst>
            </p:cNvPr>
            <p:cNvSpPr txBox="1"/>
            <p:nvPr/>
          </p:nvSpPr>
          <p:spPr>
            <a:xfrm>
              <a:off x="160842" y="1295400"/>
              <a:ext cx="3282875" cy="8365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Bitmap indices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(database indexing)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B229059-CEB5-47E9-BF38-DE61996059C9}"/>
                </a:ext>
              </a:extLst>
            </p:cNvPr>
            <p:cNvSpPr/>
            <p:nvPr/>
          </p:nvSpPr>
          <p:spPr>
            <a:xfrm>
              <a:off x="3048000" y="2286000"/>
              <a:ext cx="762000" cy="485992"/>
            </a:xfrm>
            <a:custGeom>
              <a:avLst/>
              <a:gdLst>
                <a:gd name="connsiteX0" fmla="*/ 848497 w 848497"/>
                <a:gd name="connsiteY0" fmla="*/ 667265 h 667265"/>
                <a:gd name="connsiteX1" fmla="*/ 0 w 848497"/>
                <a:gd name="connsiteY1" fmla="*/ 0 h 667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8497" h="667265">
                  <a:moveTo>
                    <a:pt x="848497" y="667265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10FA0BE-9601-4DA9-B295-B0AD5E696807}"/>
              </a:ext>
            </a:extLst>
          </p:cNvPr>
          <p:cNvGrpSpPr/>
          <p:nvPr/>
        </p:nvGrpSpPr>
        <p:grpSpPr>
          <a:xfrm>
            <a:off x="115646" y="2997607"/>
            <a:ext cx="2932354" cy="523220"/>
            <a:chOff x="257749" y="3921170"/>
            <a:chExt cx="2932354" cy="52322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D7DC83A-DCF9-4AC2-986B-762CF18BC16F}"/>
                </a:ext>
              </a:extLst>
            </p:cNvPr>
            <p:cNvSpPr txBox="1"/>
            <p:nvPr/>
          </p:nvSpPr>
          <p:spPr>
            <a:xfrm>
              <a:off x="257749" y="3921170"/>
              <a:ext cx="26308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Set operations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9D661BB-8FE6-4B3E-B72F-739F52AD7F8E}"/>
                </a:ext>
              </a:extLst>
            </p:cNvPr>
            <p:cNvSpPr/>
            <p:nvPr/>
          </p:nvSpPr>
          <p:spPr>
            <a:xfrm>
              <a:off x="2722606" y="4026162"/>
              <a:ext cx="467497" cy="61865"/>
            </a:xfrm>
            <a:custGeom>
              <a:avLst/>
              <a:gdLst>
                <a:gd name="connsiteX0" fmla="*/ 477794 w 477794"/>
                <a:gd name="connsiteY0" fmla="*/ 0 h 337751"/>
                <a:gd name="connsiteX1" fmla="*/ 0 w 477794"/>
                <a:gd name="connsiteY1" fmla="*/ 337751 h 33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7794" h="337751">
                  <a:moveTo>
                    <a:pt x="477794" y="0"/>
                  </a:moveTo>
                  <a:lnTo>
                    <a:pt x="0" y="337751"/>
                  </a:ln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434242D-CAD5-4C27-9FDA-C32C8BAF6448}"/>
              </a:ext>
            </a:extLst>
          </p:cNvPr>
          <p:cNvGrpSpPr/>
          <p:nvPr/>
        </p:nvGrpSpPr>
        <p:grpSpPr>
          <a:xfrm>
            <a:off x="536163" y="3582382"/>
            <a:ext cx="3948260" cy="1697224"/>
            <a:chOff x="1755363" y="4236196"/>
            <a:chExt cx="3948260" cy="169722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99559B3-1F3D-4B6F-A652-E072506934B3}"/>
                </a:ext>
              </a:extLst>
            </p:cNvPr>
            <p:cNvSpPr txBox="1"/>
            <p:nvPr/>
          </p:nvSpPr>
          <p:spPr>
            <a:xfrm>
              <a:off x="1755363" y="5410200"/>
              <a:ext cx="39482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Encryption algorithms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0227E1C-AB30-40FF-A9C8-0499F0020753}"/>
                </a:ext>
              </a:extLst>
            </p:cNvPr>
            <p:cNvSpPr/>
            <p:nvPr/>
          </p:nvSpPr>
          <p:spPr>
            <a:xfrm>
              <a:off x="4085968" y="4236196"/>
              <a:ext cx="714632" cy="1143112"/>
            </a:xfrm>
            <a:custGeom>
              <a:avLst/>
              <a:gdLst>
                <a:gd name="connsiteX0" fmla="*/ 345989 w 345989"/>
                <a:gd name="connsiteY0" fmla="*/ 0 h 1194487"/>
                <a:gd name="connsiteX1" fmla="*/ 0 w 345989"/>
                <a:gd name="connsiteY1" fmla="*/ 1194487 h 119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5989" h="1194487">
                  <a:moveTo>
                    <a:pt x="345989" y="0"/>
                  </a:moveTo>
                  <a:lnTo>
                    <a:pt x="0" y="1194487"/>
                  </a:ln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A79B31-89EB-4AEF-9C57-F4239A3AC978}"/>
              </a:ext>
            </a:extLst>
          </p:cNvPr>
          <p:cNvGrpSpPr/>
          <p:nvPr/>
        </p:nvGrpSpPr>
        <p:grpSpPr>
          <a:xfrm>
            <a:off x="5708822" y="3506293"/>
            <a:ext cx="3386883" cy="1229979"/>
            <a:chOff x="5708822" y="3937686"/>
            <a:chExt cx="3386883" cy="122997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A3FD040-F7B2-47F0-B6FA-BB00C80CBDC3}"/>
                </a:ext>
              </a:extLst>
            </p:cNvPr>
            <p:cNvSpPr txBox="1"/>
            <p:nvPr/>
          </p:nvSpPr>
          <p:spPr>
            <a:xfrm>
              <a:off x="5727475" y="4213558"/>
              <a:ext cx="336823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DNA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sequence mapping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CAB658B-DCF0-4137-952C-8EC636B8130A}"/>
                </a:ext>
              </a:extLst>
            </p:cNvPr>
            <p:cNvSpPr/>
            <p:nvPr/>
          </p:nvSpPr>
          <p:spPr>
            <a:xfrm>
              <a:off x="5708822" y="3937686"/>
              <a:ext cx="955589" cy="634314"/>
            </a:xfrm>
            <a:custGeom>
              <a:avLst/>
              <a:gdLst>
                <a:gd name="connsiteX0" fmla="*/ 0 w 955589"/>
                <a:gd name="connsiteY0" fmla="*/ 0 h 634314"/>
                <a:gd name="connsiteX1" fmla="*/ 955589 w 955589"/>
                <a:gd name="connsiteY1" fmla="*/ 634314 h 634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5589" h="634314">
                  <a:moveTo>
                    <a:pt x="0" y="0"/>
                  </a:moveTo>
                  <a:lnTo>
                    <a:pt x="955589" y="634314"/>
                  </a:ln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9B95094-7B46-41EE-A0C0-7991C8639DBA}"/>
              </a:ext>
            </a:extLst>
          </p:cNvPr>
          <p:cNvGrpSpPr/>
          <p:nvPr/>
        </p:nvGrpSpPr>
        <p:grpSpPr>
          <a:xfrm>
            <a:off x="4724400" y="3759608"/>
            <a:ext cx="837588" cy="1679269"/>
            <a:chOff x="3420385" y="4013776"/>
            <a:chExt cx="837588" cy="167926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97C911B-C316-45ED-B415-B15EDB8ACB66}"/>
                </a:ext>
              </a:extLst>
            </p:cNvPr>
            <p:cNvSpPr txBox="1"/>
            <p:nvPr/>
          </p:nvSpPr>
          <p:spPr>
            <a:xfrm>
              <a:off x="3784766" y="5108270"/>
              <a:ext cx="4732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...</a:t>
              </a: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F548FDF-AFE1-4888-A755-3F56DA2E88A7}"/>
                </a:ext>
              </a:extLst>
            </p:cNvPr>
            <p:cNvSpPr/>
            <p:nvPr/>
          </p:nvSpPr>
          <p:spPr>
            <a:xfrm flipH="1">
              <a:off x="3420385" y="4013776"/>
              <a:ext cx="533400" cy="1219200"/>
            </a:xfrm>
            <a:custGeom>
              <a:avLst/>
              <a:gdLst>
                <a:gd name="connsiteX0" fmla="*/ 345989 w 345989"/>
                <a:gd name="connsiteY0" fmla="*/ 0 h 1194487"/>
                <a:gd name="connsiteX1" fmla="*/ 0 w 345989"/>
                <a:gd name="connsiteY1" fmla="*/ 1194487 h 119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5989" h="1194487">
                  <a:moveTo>
                    <a:pt x="345989" y="0"/>
                  </a:moveTo>
                  <a:lnTo>
                    <a:pt x="0" y="1194487"/>
                  </a:ln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167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Today, DRAM is just a storage device!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31620" y="2286000"/>
            <a:ext cx="1981200" cy="2057400"/>
          </a:xfrm>
          <a:prstGeom prst="roundRect">
            <a:avLst>
              <a:gd name="adj" fmla="val 8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Processor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(CPU, GPU, FPGA)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56020" y="1371600"/>
            <a:ext cx="1516380" cy="3886200"/>
          </a:xfrm>
          <a:prstGeom prst="roundRect">
            <a:avLst>
              <a:gd name="adj" fmla="val 6667"/>
            </a:avLst>
          </a:prstGeom>
          <a:solidFill>
            <a:srgbClr val="0066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rPr>
              <a:t>DRAM</a:t>
            </a:r>
          </a:p>
        </p:txBody>
      </p:sp>
      <p:sp>
        <p:nvSpPr>
          <p:cNvPr id="7" name="Left-Right Arrow 6"/>
          <p:cNvSpPr/>
          <p:nvPr/>
        </p:nvSpPr>
        <p:spPr>
          <a:xfrm>
            <a:off x="3589020" y="2781300"/>
            <a:ext cx="2590800" cy="1066800"/>
          </a:xfrm>
          <a:prstGeom prst="leftRightArrow">
            <a:avLst>
              <a:gd name="adj1" fmla="val 60827"/>
              <a:gd name="adj2" fmla="val 2714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rPr>
              <a:t>Channel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198620" y="1981200"/>
            <a:ext cx="1981200" cy="762000"/>
          </a:xfrm>
          <a:prstGeom prst="rightArrow">
            <a:avLst>
              <a:gd name="adj1" fmla="val 67500"/>
              <a:gd name="adj2" fmla="val 35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rPr>
              <a:t>Write</a:t>
            </a:r>
          </a:p>
        </p:txBody>
      </p:sp>
      <p:sp>
        <p:nvSpPr>
          <p:cNvPr id="12" name="Right Arrow 11"/>
          <p:cNvSpPr/>
          <p:nvPr/>
        </p:nvSpPr>
        <p:spPr>
          <a:xfrm flipH="1">
            <a:off x="4114800" y="3810000"/>
            <a:ext cx="1981200" cy="762000"/>
          </a:xfrm>
          <a:prstGeom prst="rightArrow">
            <a:avLst>
              <a:gd name="adj1" fmla="val 67500"/>
              <a:gd name="adj2" fmla="val 275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rPr>
              <a:t>Read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0" y="5475108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Throughput of bulk bitwise operations limited by available memory bandwidth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4381640-D549-4A5B-9AF1-EAB7181C9421}"/>
              </a:ext>
            </a:extLst>
          </p:cNvPr>
          <p:cNvSpPr/>
          <p:nvPr/>
        </p:nvSpPr>
        <p:spPr>
          <a:xfrm>
            <a:off x="3301550" y="3714244"/>
            <a:ext cx="833480" cy="1848356"/>
          </a:xfrm>
          <a:custGeom>
            <a:avLst/>
            <a:gdLst>
              <a:gd name="connsiteX0" fmla="*/ 0 w 833480"/>
              <a:gd name="connsiteY0" fmla="*/ 1675052 h 1675052"/>
              <a:gd name="connsiteX1" fmla="*/ 275130 w 833480"/>
              <a:gd name="connsiteY1" fmla="*/ 728283 h 1675052"/>
              <a:gd name="connsiteX2" fmla="*/ 833480 w 833480"/>
              <a:gd name="connsiteY2" fmla="*/ 0 h 167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3480" h="1675052">
                <a:moveTo>
                  <a:pt x="0" y="1675052"/>
                </a:moveTo>
                <a:cubicBezTo>
                  <a:pt x="68108" y="1341255"/>
                  <a:pt x="136217" y="1007458"/>
                  <a:pt x="275130" y="728283"/>
                </a:cubicBezTo>
                <a:cubicBezTo>
                  <a:pt x="414043" y="449108"/>
                  <a:pt x="623761" y="224554"/>
                  <a:pt x="833480" y="0"/>
                </a:cubicBezTo>
              </a:path>
            </a:pathLst>
          </a:custGeom>
          <a:noFill/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59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31620" y="2286000"/>
            <a:ext cx="1981200" cy="2057400"/>
          </a:xfrm>
          <a:prstGeom prst="roundRect">
            <a:avLst>
              <a:gd name="adj" fmla="val 8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Processor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(CPU, GPU, FPGA or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PiM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56020" y="1371600"/>
            <a:ext cx="1516380" cy="3886200"/>
          </a:xfrm>
          <a:prstGeom prst="roundRect">
            <a:avLst>
              <a:gd name="adj" fmla="val 6667"/>
            </a:avLst>
          </a:prstGeom>
          <a:solidFill>
            <a:srgbClr val="0066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rPr>
              <a:t>DRAM</a:t>
            </a:r>
          </a:p>
        </p:txBody>
      </p:sp>
      <p:sp>
        <p:nvSpPr>
          <p:cNvPr id="7" name="Left-Right Arrow 6"/>
          <p:cNvSpPr/>
          <p:nvPr/>
        </p:nvSpPr>
        <p:spPr>
          <a:xfrm>
            <a:off x="3589020" y="2781300"/>
            <a:ext cx="2590800" cy="1066800"/>
          </a:xfrm>
          <a:prstGeom prst="leftRightArrow">
            <a:avLst>
              <a:gd name="adj1" fmla="val 60827"/>
              <a:gd name="adj2" fmla="val 2714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rPr>
              <a:t>Channel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2153474-ED43-494A-BAE7-648C0A6E208B}"/>
              </a:ext>
            </a:extLst>
          </p:cNvPr>
          <p:cNvGrpSpPr/>
          <p:nvPr/>
        </p:nvGrpSpPr>
        <p:grpSpPr>
          <a:xfrm>
            <a:off x="228600" y="5198076"/>
            <a:ext cx="6839465" cy="1294799"/>
            <a:chOff x="228600" y="5198076"/>
            <a:chExt cx="6839465" cy="1294799"/>
          </a:xfrm>
        </p:grpSpPr>
        <p:sp>
          <p:nvSpPr>
            <p:cNvPr id="13" name="TextBox 12"/>
            <p:cNvSpPr txBox="1"/>
            <p:nvPr/>
          </p:nvSpPr>
          <p:spPr>
            <a:xfrm>
              <a:off x="228600" y="5292546"/>
              <a:ext cx="678561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Use analog operation of DRAM to perform bitwise operations completely inside memory!</a:t>
              </a:r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6D6FD204-FA13-4201-9B07-3DA11168BD7B}"/>
                </a:ext>
              </a:extLst>
            </p:cNvPr>
            <p:cNvSpPr/>
            <p:nvPr/>
          </p:nvSpPr>
          <p:spPr>
            <a:xfrm>
              <a:off x="6376086" y="5198076"/>
              <a:ext cx="691979" cy="510746"/>
            </a:xfrm>
            <a:custGeom>
              <a:avLst/>
              <a:gdLst>
                <a:gd name="connsiteX0" fmla="*/ 0 w 691979"/>
                <a:gd name="connsiteY0" fmla="*/ 510746 h 510746"/>
                <a:gd name="connsiteX1" fmla="*/ 502509 w 691979"/>
                <a:gd name="connsiteY1" fmla="*/ 321275 h 510746"/>
                <a:gd name="connsiteX2" fmla="*/ 691979 w 691979"/>
                <a:gd name="connsiteY2" fmla="*/ 0 h 510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1979" h="510746">
                  <a:moveTo>
                    <a:pt x="0" y="510746"/>
                  </a:moveTo>
                  <a:cubicBezTo>
                    <a:pt x="193589" y="458572"/>
                    <a:pt x="387179" y="406399"/>
                    <a:pt x="502509" y="321275"/>
                  </a:cubicBezTo>
                  <a:cubicBezTo>
                    <a:pt x="617839" y="236151"/>
                    <a:pt x="654909" y="118075"/>
                    <a:pt x="691979" y="0"/>
                  </a:cubicBez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101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>
            <a:graphicFrameLocks/>
          </p:cNvGraphicFramePr>
          <p:nvPr/>
        </p:nvGraphicFramePr>
        <p:xfrm>
          <a:off x="74706" y="1204631"/>
          <a:ext cx="8994588" cy="4647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Review: Memory Latency Lags Behind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44727" y="1230673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4D3B62"/>
                </a:solidFill>
                <a:latin typeface="Tahoma"/>
                <a:ea typeface=""/>
              </a:rPr>
              <a:t>128x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49911" y="2556978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35742A"/>
                </a:solidFill>
                <a:latin typeface="Tahoma"/>
                <a:ea typeface=""/>
              </a:rPr>
              <a:t>20x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60143" y="4202002"/>
            <a:ext cx="889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>
                <a:solidFill>
                  <a:srgbClr val="FF4136"/>
                </a:solidFill>
                <a:latin typeface="Tahoma"/>
                <a:ea typeface=""/>
              </a:rPr>
              <a:t>1.3x</a:t>
            </a:r>
            <a:endParaRPr lang="en-US" sz="3200" dirty="0">
              <a:solidFill>
                <a:srgbClr val="FF4136"/>
              </a:solidFill>
              <a:latin typeface="Tahoma"/>
              <a:ea typeface="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723778"/>
            <a:ext cx="9144000" cy="615553"/>
          </a:xfrm>
          <a:prstGeom prst="rect">
            <a:avLst/>
          </a:prstGeom>
          <a:solidFill>
            <a:srgbClr val="FF4136"/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400" dirty="0">
                <a:solidFill>
                  <a:srgbClr val="FFFFFF"/>
                </a:solidFill>
                <a:latin typeface="Tahoma"/>
                <a:ea typeface=""/>
              </a:rPr>
              <a:t>Memory latency remains almost constant</a:t>
            </a:r>
          </a:p>
        </p:txBody>
      </p:sp>
    </p:spTree>
    <p:extLst>
      <p:ext uri="{BB962C8B-B14F-4D97-AF65-F5344CB8AC3E}">
        <p14:creationId xmlns:p14="http://schemas.microsoft.com/office/powerpoint/2010/main" val="137118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Chart bld="series"/>
        </p:bldSub>
      </p:bldGraphic>
      <p:bldP spid="9" grpId="0"/>
      <p:bldP spid="10" grpId="0"/>
      <p:bldP spid="11" grpId="0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" name="Straight Connector 104"/>
          <p:cNvCxnSpPr/>
          <p:nvPr/>
        </p:nvCxnSpPr>
        <p:spPr>
          <a:xfrm>
            <a:off x="2895600" y="1981200"/>
            <a:ext cx="516255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5154304" y="990600"/>
            <a:ext cx="0" cy="19812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 a DRAM Chip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1905000" y="4876800"/>
            <a:ext cx="6400800" cy="1524000"/>
            <a:chOff x="1905000" y="4876800"/>
            <a:chExt cx="6400800" cy="1524000"/>
          </a:xfrm>
        </p:grpSpPr>
        <p:sp>
          <p:nvSpPr>
            <p:cNvPr id="5" name="Rounded Rectangle 4"/>
            <p:cNvSpPr/>
            <p:nvPr/>
          </p:nvSpPr>
          <p:spPr>
            <a:xfrm>
              <a:off x="1905000" y="4876800"/>
              <a:ext cx="6400800" cy="1524000"/>
            </a:xfrm>
            <a:prstGeom prst="roundRect">
              <a:avLst>
                <a:gd name="adj" fmla="val 7500"/>
              </a:avLst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209800" y="5257800"/>
              <a:ext cx="5825490" cy="1066800"/>
              <a:chOff x="2209800" y="4800600"/>
              <a:chExt cx="5825490" cy="1066800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2209800" y="4800600"/>
                <a:ext cx="609600" cy="10668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2872740" y="4800600"/>
                <a:ext cx="609600" cy="10668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3547110" y="4800600"/>
                <a:ext cx="609600" cy="10668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4202430" y="4800600"/>
                <a:ext cx="609600" cy="10668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5433060" y="4800600"/>
                <a:ext cx="609600" cy="10668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6096000" y="4800600"/>
                <a:ext cx="609600" cy="10668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6770370" y="4800600"/>
                <a:ext cx="609600" cy="10668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7425690" y="4800600"/>
                <a:ext cx="609600" cy="10668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</p:grpSp>
      </p:grpSp>
      <p:sp>
        <p:nvSpPr>
          <p:cNvPr id="66" name="Rounded Rectangle 65"/>
          <p:cNvSpPr/>
          <p:nvPr/>
        </p:nvSpPr>
        <p:spPr>
          <a:xfrm>
            <a:off x="4886979" y="1828800"/>
            <a:ext cx="533400" cy="304800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2872740" y="990600"/>
            <a:ext cx="5185410" cy="2895600"/>
            <a:chOff x="2872740" y="990600"/>
            <a:chExt cx="5185410" cy="2895600"/>
          </a:xfrm>
        </p:grpSpPr>
        <p:cxnSp>
          <p:nvCxnSpPr>
            <p:cNvPr id="126" name="Straight Connector 125"/>
            <p:cNvCxnSpPr/>
            <p:nvPr/>
          </p:nvCxnSpPr>
          <p:spPr>
            <a:xfrm>
              <a:off x="2895600" y="3429000"/>
              <a:ext cx="516255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2872740" y="1219200"/>
              <a:ext cx="516255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2895600" y="2362200"/>
              <a:ext cx="516255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895600" y="2743200"/>
              <a:ext cx="516255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39" idx="0"/>
            </p:cNvCxnSpPr>
            <p:nvPr/>
          </p:nvCxnSpPr>
          <p:spPr>
            <a:xfrm flipV="1">
              <a:off x="3324879" y="990600"/>
              <a:ext cx="0" cy="198120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3962400" y="990600"/>
              <a:ext cx="0" cy="198120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4544079" y="990600"/>
              <a:ext cx="0" cy="198120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6400800" y="990600"/>
              <a:ext cx="0" cy="198120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6982479" y="990600"/>
              <a:ext cx="0" cy="198120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7620000" y="990600"/>
              <a:ext cx="0" cy="198120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ounded Rectangle 38"/>
            <p:cNvSpPr/>
            <p:nvPr/>
          </p:nvSpPr>
          <p:spPr>
            <a:xfrm>
              <a:off x="3058179" y="2971800"/>
              <a:ext cx="533400" cy="914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667779" y="2971800"/>
              <a:ext cx="533400" cy="914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4277379" y="2971800"/>
              <a:ext cx="533400" cy="914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6106179" y="2971800"/>
              <a:ext cx="533400" cy="914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6715779" y="2971800"/>
              <a:ext cx="533400" cy="914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7325379" y="2971800"/>
              <a:ext cx="533400" cy="914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3058179" y="2590800"/>
              <a:ext cx="4800600" cy="304800"/>
              <a:chOff x="2362200" y="4495800"/>
              <a:chExt cx="4800600" cy="533400"/>
            </a:xfrm>
            <a:solidFill>
              <a:schemeClr val="accent6"/>
            </a:solidFill>
          </p:grpSpPr>
          <p:sp>
            <p:nvSpPr>
              <p:cNvPr id="79" name="Rounded Rectangle 78"/>
              <p:cNvSpPr/>
              <p:nvPr/>
            </p:nvSpPr>
            <p:spPr>
              <a:xfrm>
                <a:off x="2362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80" name="Rounded Rectangle 79"/>
              <p:cNvSpPr/>
              <p:nvPr/>
            </p:nvSpPr>
            <p:spPr>
              <a:xfrm>
                <a:off x="2971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81" name="Rounded Rectangle 80"/>
              <p:cNvSpPr/>
              <p:nvPr/>
            </p:nvSpPr>
            <p:spPr>
              <a:xfrm>
                <a:off x="3581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82" name="Rounded Rectangle 81"/>
              <p:cNvSpPr/>
              <p:nvPr/>
            </p:nvSpPr>
            <p:spPr>
              <a:xfrm>
                <a:off x="41910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84" name="Rounded Rectangle 83"/>
              <p:cNvSpPr/>
              <p:nvPr/>
            </p:nvSpPr>
            <p:spPr>
              <a:xfrm>
                <a:off x="5410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85" name="Rounded Rectangle 84"/>
              <p:cNvSpPr/>
              <p:nvPr/>
            </p:nvSpPr>
            <p:spPr>
              <a:xfrm>
                <a:off x="6019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86" name="Rounded Rectangle 85"/>
              <p:cNvSpPr/>
              <p:nvPr/>
            </p:nvSpPr>
            <p:spPr>
              <a:xfrm>
                <a:off x="6629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3058179" y="2209800"/>
              <a:ext cx="4800600" cy="304800"/>
              <a:chOff x="2362200" y="4495800"/>
              <a:chExt cx="4800600" cy="533400"/>
            </a:xfrm>
            <a:solidFill>
              <a:schemeClr val="accent6"/>
            </a:solidFill>
          </p:grpSpPr>
          <p:sp>
            <p:nvSpPr>
              <p:cNvPr id="71" name="Rounded Rectangle 70"/>
              <p:cNvSpPr/>
              <p:nvPr/>
            </p:nvSpPr>
            <p:spPr>
              <a:xfrm>
                <a:off x="2362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72" name="Rounded Rectangle 71"/>
              <p:cNvSpPr/>
              <p:nvPr/>
            </p:nvSpPr>
            <p:spPr>
              <a:xfrm>
                <a:off x="2971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73" name="Rounded Rectangle 72"/>
              <p:cNvSpPr/>
              <p:nvPr/>
            </p:nvSpPr>
            <p:spPr>
              <a:xfrm>
                <a:off x="3581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>
                <a:off x="41910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76" name="Rounded Rectangle 75"/>
              <p:cNvSpPr/>
              <p:nvPr/>
            </p:nvSpPr>
            <p:spPr>
              <a:xfrm>
                <a:off x="5410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77" name="Rounded Rectangle 76"/>
              <p:cNvSpPr/>
              <p:nvPr/>
            </p:nvSpPr>
            <p:spPr>
              <a:xfrm>
                <a:off x="6019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78" name="Rounded Rectangle 77"/>
              <p:cNvSpPr/>
              <p:nvPr/>
            </p:nvSpPr>
            <p:spPr>
              <a:xfrm>
                <a:off x="6629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</p:grpSp>
        <p:sp>
          <p:nvSpPr>
            <p:cNvPr id="63" name="Rounded Rectangle 62"/>
            <p:cNvSpPr/>
            <p:nvPr/>
          </p:nvSpPr>
          <p:spPr>
            <a:xfrm>
              <a:off x="3058179" y="1828800"/>
              <a:ext cx="533400" cy="3048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3667779" y="1828800"/>
              <a:ext cx="533400" cy="3048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4277379" y="1828800"/>
              <a:ext cx="533400" cy="3048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6106179" y="1828800"/>
              <a:ext cx="533400" cy="3048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6715779" y="1828800"/>
              <a:ext cx="533400" cy="3048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7325379" y="1828800"/>
              <a:ext cx="533400" cy="3048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3058179" y="1066800"/>
              <a:ext cx="4800600" cy="304800"/>
              <a:chOff x="2362200" y="4495800"/>
              <a:chExt cx="4800600" cy="533400"/>
            </a:xfrm>
            <a:solidFill>
              <a:schemeClr val="accent6"/>
            </a:solidFill>
          </p:grpSpPr>
          <p:sp>
            <p:nvSpPr>
              <p:cNvPr id="55" name="Rounded Rectangle 54"/>
              <p:cNvSpPr/>
              <p:nvPr/>
            </p:nvSpPr>
            <p:spPr>
              <a:xfrm>
                <a:off x="2362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2971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3581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41910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5410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6019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6629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 rot="5400000">
              <a:off x="7076341" y="1329410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 rot="5400000">
              <a:off x="3428920" y="1347770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 rot="5400000">
              <a:off x="5267899" y="1353160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476061" y="2819400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476061" y="2143780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5486400" y="990600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…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144844" y="990600"/>
            <a:ext cx="2750756" cy="1905000"/>
            <a:chOff x="144844" y="990600"/>
            <a:chExt cx="2750756" cy="1905000"/>
          </a:xfrm>
        </p:grpSpPr>
        <p:sp>
          <p:nvSpPr>
            <p:cNvPr id="112" name="TextBox 111"/>
            <p:cNvSpPr txBox="1"/>
            <p:nvPr/>
          </p:nvSpPr>
          <p:spPr>
            <a:xfrm>
              <a:off x="144844" y="1524000"/>
              <a:ext cx="226549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2D Array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of DRAM Cells</a:t>
              </a:r>
            </a:p>
          </p:txBody>
        </p:sp>
        <p:cxnSp>
          <p:nvCxnSpPr>
            <p:cNvPr id="113" name="Straight Connector 112"/>
            <p:cNvCxnSpPr/>
            <p:nvPr/>
          </p:nvCxnSpPr>
          <p:spPr>
            <a:xfrm flipH="1">
              <a:off x="1905000" y="990600"/>
              <a:ext cx="914401" cy="60042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 flipV="1">
              <a:off x="1905000" y="2514600"/>
              <a:ext cx="990600" cy="38100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/>
          <p:cNvGrpSpPr/>
          <p:nvPr/>
        </p:nvGrpSpPr>
        <p:grpSpPr>
          <a:xfrm>
            <a:off x="2423" y="3169636"/>
            <a:ext cx="2827239" cy="461665"/>
            <a:chOff x="45501" y="3169636"/>
            <a:chExt cx="2827239" cy="461665"/>
          </a:xfrm>
        </p:grpSpPr>
        <p:sp>
          <p:nvSpPr>
            <p:cNvPr id="121" name="TextBox 120"/>
            <p:cNvSpPr txBox="1"/>
            <p:nvPr/>
          </p:nvSpPr>
          <p:spPr>
            <a:xfrm>
              <a:off x="45501" y="3169636"/>
              <a:ext cx="25428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Sense amplifiers</a:t>
              </a:r>
            </a:p>
          </p:txBody>
        </p:sp>
        <p:cxnSp>
          <p:nvCxnSpPr>
            <p:cNvPr id="123" name="Straight Arrow Connector 122"/>
            <p:cNvCxnSpPr>
              <a:stCxn id="121" idx="3"/>
            </p:cNvCxnSpPr>
            <p:nvPr/>
          </p:nvCxnSpPr>
          <p:spPr>
            <a:xfrm>
              <a:off x="2588377" y="3400469"/>
              <a:ext cx="284363" cy="30777"/>
            </a:xfrm>
            <a:prstGeom prst="straightConnector1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ounded Rectangle 41"/>
          <p:cNvSpPr/>
          <p:nvPr/>
        </p:nvSpPr>
        <p:spPr>
          <a:xfrm>
            <a:off x="4886979" y="2971800"/>
            <a:ext cx="533400" cy="914400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3058179" y="3886200"/>
            <a:ext cx="4977111" cy="1981200"/>
            <a:chOff x="3058179" y="3962400"/>
            <a:chExt cx="4977111" cy="1981200"/>
          </a:xfrm>
        </p:grpSpPr>
        <p:cxnSp>
          <p:nvCxnSpPr>
            <p:cNvPr id="99" name="Straight Connector 98"/>
            <p:cNvCxnSpPr/>
            <p:nvPr/>
          </p:nvCxnSpPr>
          <p:spPr>
            <a:xfrm flipH="1" flipV="1">
              <a:off x="3058179" y="3962400"/>
              <a:ext cx="1144251" cy="1295400"/>
            </a:xfrm>
            <a:prstGeom prst="line">
              <a:avLst/>
            </a:prstGeom>
            <a:ln w="25400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V="1">
              <a:off x="4812030" y="3962400"/>
              <a:ext cx="3223260" cy="1295400"/>
            </a:xfrm>
            <a:prstGeom prst="line">
              <a:avLst/>
            </a:prstGeom>
            <a:ln w="25400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5257800"/>
              <a:ext cx="685800" cy="685800"/>
            </a:xfrm>
            <a:prstGeom prst="rect">
              <a:avLst/>
            </a:prstGeom>
          </p:spPr>
        </p:pic>
      </p:grpSp>
      <p:sp>
        <p:nvSpPr>
          <p:cNvPr id="7" name="Right Arrow 6"/>
          <p:cNvSpPr/>
          <p:nvPr/>
        </p:nvSpPr>
        <p:spPr>
          <a:xfrm>
            <a:off x="5344178" y="3295650"/>
            <a:ext cx="2275821" cy="2286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95" name="Right Arrow 94"/>
          <p:cNvSpPr/>
          <p:nvPr/>
        </p:nvSpPr>
        <p:spPr>
          <a:xfrm flipH="1">
            <a:off x="3200401" y="3295650"/>
            <a:ext cx="1752600" cy="2286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82170" y="3429000"/>
            <a:ext cx="758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8KB</a:t>
            </a:r>
          </a:p>
        </p:txBody>
      </p:sp>
    </p:spTree>
    <p:extLst>
      <p:ext uri="{BB962C8B-B14F-4D97-AF65-F5344CB8AC3E}">
        <p14:creationId xmlns:p14="http://schemas.microsoft.com/office/powerpoint/2010/main" val="66646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42" grpId="0" animBg="1"/>
      <p:bldP spid="7" grpId="0" animBg="1"/>
      <p:bldP spid="95" grpId="0" animBg="1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 Cell Operation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257800" y="4419600"/>
            <a:ext cx="1143000" cy="1143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Sense Amp</a:t>
            </a:r>
          </a:p>
        </p:txBody>
      </p:sp>
      <p:sp>
        <p:nvSpPr>
          <p:cNvPr id="6" name="Rectangle 5"/>
          <p:cNvSpPr/>
          <p:nvPr/>
        </p:nvSpPr>
        <p:spPr>
          <a:xfrm>
            <a:off x="3273425" y="2590800"/>
            <a:ext cx="457200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667000" y="2590800"/>
            <a:ext cx="1295400" cy="914400"/>
            <a:chOff x="1295400" y="2438400"/>
            <a:chExt cx="1295400" cy="914400"/>
          </a:xfrm>
        </p:grpSpPr>
        <p:grpSp>
          <p:nvGrpSpPr>
            <p:cNvPr id="19" name="Group 18"/>
            <p:cNvGrpSpPr/>
            <p:nvPr/>
          </p:nvGrpSpPr>
          <p:grpSpPr>
            <a:xfrm>
              <a:off x="1295400" y="2438400"/>
              <a:ext cx="1063625" cy="914400"/>
              <a:chOff x="2060575" y="2438400"/>
              <a:chExt cx="1063625" cy="91440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667000" y="2438400"/>
                <a:ext cx="457200" cy="914400"/>
                <a:chOff x="2667000" y="2438400"/>
                <a:chExt cx="457200" cy="914400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 flipV="1">
                  <a:off x="31242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flipV="1">
                  <a:off x="26670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2667000" y="3352800"/>
                  <a:ext cx="4572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" name="Elbow Connector 16"/>
              <p:cNvCxnSpPr/>
              <p:nvPr/>
            </p:nvCxnSpPr>
            <p:spPr>
              <a:xfrm rot="10800000" flipV="1">
                <a:off x="2060575" y="2895600"/>
                <a:ext cx="606425" cy="457200"/>
              </a:xfrm>
              <a:prstGeom prst="bentConnector2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Connector 27"/>
            <p:cNvCxnSpPr/>
            <p:nvPr/>
          </p:nvCxnSpPr>
          <p:spPr>
            <a:xfrm flipH="1">
              <a:off x="2362203" y="2895600"/>
              <a:ext cx="228597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4305300" y="2514600"/>
            <a:ext cx="914400" cy="533400"/>
            <a:chOff x="2933700" y="2362200"/>
            <a:chExt cx="914400" cy="533400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31242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6576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3124200" y="24384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124200" y="23622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6576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9337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/>
          <p:cNvCxnSpPr/>
          <p:nvPr/>
        </p:nvCxnSpPr>
        <p:spPr>
          <a:xfrm>
            <a:off x="3962400" y="3048000"/>
            <a:ext cx="3429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5" idx="0"/>
          </p:cNvCxnSpPr>
          <p:nvPr/>
        </p:nvCxnSpPr>
        <p:spPr>
          <a:xfrm flipV="1">
            <a:off x="5829300" y="2362200"/>
            <a:ext cx="0" cy="20574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219700" y="3048000"/>
            <a:ext cx="6096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362200" y="1905000"/>
            <a:ext cx="29718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762500" y="1905000"/>
            <a:ext cx="0" cy="6096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" idx="1"/>
          </p:cNvCxnSpPr>
          <p:nvPr/>
        </p:nvCxnSpPr>
        <p:spPr>
          <a:xfrm flipH="1">
            <a:off x="2362200" y="4991100"/>
            <a:ext cx="28956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984099" y="4963180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enable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851854" y="2387025"/>
            <a:ext cx="1120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bitline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305563" y="1381780"/>
            <a:ext cx="1448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wordline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706337" y="2438400"/>
            <a:ext cx="1525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capacitor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879851" y="3094470"/>
            <a:ext cx="172395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access transistor</a:t>
            </a:r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5436885" y="5955015"/>
            <a:ext cx="78483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7E07675-6783-48F3-A3D5-050A0D0A88E6}"/>
              </a:ext>
            </a:extLst>
          </p:cNvPr>
          <p:cNvGrpSpPr/>
          <p:nvPr/>
        </p:nvGrpSpPr>
        <p:grpSpPr>
          <a:xfrm>
            <a:off x="5899101" y="5791200"/>
            <a:ext cx="1120820" cy="461665"/>
            <a:chOff x="5899101" y="5892225"/>
            <a:chExt cx="1120820" cy="46166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D48E726-E4C0-4754-BE61-591017686F50}"/>
                </a:ext>
              </a:extLst>
            </p:cNvPr>
            <p:cNvSpPr txBox="1"/>
            <p:nvPr/>
          </p:nvSpPr>
          <p:spPr>
            <a:xfrm>
              <a:off x="5899101" y="5892225"/>
              <a:ext cx="11208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bitline</a:t>
              </a:r>
              <a:endPara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B8021E4-045F-4747-9F25-3E7839E30B12}"/>
                </a:ext>
              </a:extLst>
            </p:cNvPr>
            <p:cNvCxnSpPr/>
            <p:nvPr/>
          </p:nvCxnSpPr>
          <p:spPr>
            <a:xfrm>
              <a:off x="6019800" y="5955015"/>
              <a:ext cx="935241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9126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5453891" y="1838980"/>
            <a:ext cx="161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½ V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DD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+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δ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276600" y="2590800"/>
            <a:ext cx="457200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 Cell Operation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3425" y="2895600"/>
            <a:ext cx="4572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667000" y="2590800"/>
            <a:ext cx="1295400" cy="914400"/>
            <a:chOff x="1295400" y="2438400"/>
            <a:chExt cx="1295400" cy="914400"/>
          </a:xfrm>
        </p:grpSpPr>
        <p:grpSp>
          <p:nvGrpSpPr>
            <p:cNvPr id="19" name="Group 18"/>
            <p:cNvGrpSpPr/>
            <p:nvPr/>
          </p:nvGrpSpPr>
          <p:grpSpPr>
            <a:xfrm>
              <a:off x="1295400" y="2438400"/>
              <a:ext cx="1063625" cy="914400"/>
              <a:chOff x="2060575" y="2438400"/>
              <a:chExt cx="1063625" cy="91440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667000" y="2438400"/>
                <a:ext cx="457200" cy="914400"/>
                <a:chOff x="2667000" y="2438400"/>
                <a:chExt cx="457200" cy="914400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 flipV="1">
                  <a:off x="31242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flipV="1">
                  <a:off x="26670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2667000" y="3352800"/>
                  <a:ext cx="4572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" name="Elbow Connector 16"/>
              <p:cNvCxnSpPr/>
              <p:nvPr/>
            </p:nvCxnSpPr>
            <p:spPr>
              <a:xfrm rot="10800000" flipV="1">
                <a:off x="2060575" y="2895600"/>
                <a:ext cx="606425" cy="457200"/>
              </a:xfrm>
              <a:prstGeom prst="bentConnector2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Connector 27"/>
            <p:cNvCxnSpPr/>
            <p:nvPr/>
          </p:nvCxnSpPr>
          <p:spPr>
            <a:xfrm flipH="1">
              <a:off x="2362203" y="2895600"/>
              <a:ext cx="228597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4305300" y="2514600"/>
            <a:ext cx="914400" cy="533400"/>
            <a:chOff x="2933700" y="2362200"/>
            <a:chExt cx="914400" cy="533400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31242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6576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3124200" y="24384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124200" y="23622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6576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9337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/>
          <p:cNvCxnSpPr/>
          <p:nvPr/>
        </p:nvCxnSpPr>
        <p:spPr>
          <a:xfrm>
            <a:off x="3962400" y="3048000"/>
            <a:ext cx="3429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5" idx="0"/>
          </p:cNvCxnSpPr>
          <p:nvPr/>
        </p:nvCxnSpPr>
        <p:spPr>
          <a:xfrm flipV="1">
            <a:off x="5829300" y="2362200"/>
            <a:ext cx="0" cy="20574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219700" y="3048000"/>
            <a:ext cx="6096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362200" y="1905000"/>
            <a:ext cx="29718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762500" y="1905000"/>
            <a:ext cx="0" cy="6096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" idx="1"/>
          </p:cNvCxnSpPr>
          <p:nvPr/>
        </p:nvCxnSpPr>
        <p:spPr>
          <a:xfrm flipH="1">
            <a:off x="2362200" y="4991100"/>
            <a:ext cx="28956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984099" y="4963180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enable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851854" y="2387025"/>
            <a:ext cx="1120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bitline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305563" y="1381780"/>
            <a:ext cx="1448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wordline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706337" y="2438400"/>
            <a:ext cx="1525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capacitor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956050" y="3094470"/>
            <a:ext cx="164775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access transistor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92978" y="1643390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04041" y="1838980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½ V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DD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892978" y="4734580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92978" y="4724400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92978" y="1610380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507296" y="1838980"/>
            <a:ext cx="691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DD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2362200" y="1905000"/>
            <a:ext cx="29718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962400" y="3048000"/>
            <a:ext cx="3429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219700" y="3048000"/>
            <a:ext cx="6096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362200" y="4991100"/>
            <a:ext cx="28956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9527" y="1394936"/>
            <a:ext cx="146556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raise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wordline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524000" y="5075670"/>
            <a:ext cx="177525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enable sense amp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514200" y="3086103"/>
            <a:ext cx="3477400" cy="1250296"/>
            <a:chOff x="5514200" y="3086103"/>
            <a:chExt cx="3477400" cy="1250296"/>
          </a:xfrm>
        </p:grpSpPr>
        <p:sp>
          <p:nvSpPr>
            <p:cNvPr id="53" name="TextBox 52"/>
            <p:cNvSpPr txBox="1"/>
            <p:nvPr/>
          </p:nvSpPr>
          <p:spPr>
            <a:xfrm>
              <a:off x="7157910" y="3246870"/>
              <a:ext cx="1833690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connects cell to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bitline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cxnSp>
          <p:nvCxnSpPr>
            <p:cNvPr id="13" name="Curved Connector 12"/>
            <p:cNvCxnSpPr>
              <a:stCxn id="53" idx="1"/>
            </p:cNvCxnSpPr>
            <p:nvPr/>
          </p:nvCxnSpPr>
          <p:spPr>
            <a:xfrm rot="10800000">
              <a:off x="5514200" y="3086103"/>
              <a:ext cx="1643711" cy="705533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C00000"/>
              </a:solidFill>
              <a:prstDash val="dash"/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52400" y="3094471"/>
            <a:ext cx="3352800" cy="1805058"/>
            <a:chOff x="152400" y="3094471"/>
            <a:chExt cx="3352800" cy="1805058"/>
          </a:xfrm>
        </p:grpSpPr>
        <p:sp>
          <p:nvSpPr>
            <p:cNvPr id="54" name="TextBox 53"/>
            <p:cNvSpPr txBox="1"/>
            <p:nvPr/>
          </p:nvSpPr>
          <p:spPr>
            <a:xfrm>
              <a:off x="152400" y="3810000"/>
              <a:ext cx="2240702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cell loses charge to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bitline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cxnSp>
          <p:nvCxnSpPr>
            <p:cNvPr id="62" name="Curved Connector 61"/>
            <p:cNvCxnSpPr>
              <a:stCxn id="54" idx="3"/>
            </p:cNvCxnSpPr>
            <p:nvPr/>
          </p:nvCxnSpPr>
          <p:spPr>
            <a:xfrm flipV="1">
              <a:off x="2393102" y="3094471"/>
              <a:ext cx="1112098" cy="1260294"/>
            </a:xfrm>
            <a:prstGeom prst="curvedConnector2">
              <a:avLst/>
            </a:prstGeom>
            <a:ln w="19050">
              <a:solidFill>
                <a:srgbClr val="C00000"/>
              </a:solidFill>
              <a:prstDash val="dash"/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Arrow Connector 26"/>
          <p:cNvCxnSpPr/>
          <p:nvPr/>
        </p:nvCxnSpPr>
        <p:spPr>
          <a:xfrm flipV="1">
            <a:off x="5943600" y="3048000"/>
            <a:ext cx="0" cy="13716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152400" y="3086101"/>
            <a:ext cx="3352800" cy="1472657"/>
            <a:chOff x="152400" y="3094473"/>
            <a:chExt cx="3352800" cy="1472657"/>
          </a:xfrm>
        </p:grpSpPr>
        <p:sp>
          <p:nvSpPr>
            <p:cNvPr id="64" name="TextBox 63"/>
            <p:cNvSpPr txBox="1"/>
            <p:nvPr/>
          </p:nvSpPr>
          <p:spPr>
            <a:xfrm>
              <a:off x="152400" y="3810000"/>
              <a:ext cx="2240702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cell regains charge</a:t>
              </a:r>
            </a:p>
          </p:txBody>
        </p:sp>
        <p:cxnSp>
          <p:nvCxnSpPr>
            <p:cNvPr id="65" name="Curved Connector 64"/>
            <p:cNvCxnSpPr>
              <a:stCxn id="64" idx="3"/>
            </p:cNvCxnSpPr>
            <p:nvPr/>
          </p:nvCxnSpPr>
          <p:spPr>
            <a:xfrm flipV="1">
              <a:off x="2393102" y="3094473"/>
              <a:ext cx="1112098" cy="1094092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C00000"/>
              </a:solidFill>
              <a:prstDash val="dash"/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ounded Rectangle 4"/>
          <p:cNvSpPr/>
          <p:nvPr/>
        </p:nvSpPr>
        <p:spPr>
          <a:xfrm>
            <a:off x="5257800" y="4419600"/>
            <a:ext cx="1143000" cy="1143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Sense Amp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6263568" y="822835"/>
            <a:ext cx="2599310" cy="1089529"/>
            <a:chOff x="6263584" y="3246870"/>
            <a:chExt cx="2599310" cy="1089529"/>
          </a:xfrm>
        </p:grpSpPr>
        <p:sp>
          <p:nvSpPr>
            <p:cNvPr id="69" name="TextBox 68"/>
            <p:cNvSpPr txBox="1"/>
            <p:nvPr/>
          </p:nvSpPr>
          <p:spPr>
            <a:xfrm>
              <a:off x="6858016" y="3246870"/>
              <a:ext cx="2004878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deviation in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bitline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 voltage</a:t>
              </a:r>
            </a:p>
          </p:txBody>
        </p:sp>
        <p:cxnSp>
          <p:nvCxnSpPr>
            <p:cNvPr id="70" name="Curved Connector 69"/>
            <p:cNvCxnSpPr>
              <a:stCxn id="69" idx="1"/>
              <a:endCxn id="43" idx="0"/>
            </p:cNvCxnSpPr>
            <p:nvPr/>
          </p:nvCxnSpPr>
          <p:spPr>
            <a:xfrm rot="10800000" flipV="1">
              <a:off x="6263584" y="3791635"/>
              <a:ext cx="594432" cy="471380"/>
            </a:xfrm>
            <a:prstGeom prst="curvedConnector2">
              <a:avLst/>
            </a:prstGeom>
            <a:ln w="19050">
              <a:solidFill>
                <a:srgbClr val="C00000"/>
              </a:solidFill>
              <a:prstDash val="dash"/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Connector 65"/>
          <p:cNvCxnSpPr/>
          <p:nvPr/>
        </p:nvCxnSpPr>
        <p:spPr>
          <a:xfrm rot="5400000">
            <a:off x="5436885" y="5955015"/>
            <a:ext cx="78483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275441" y="6258580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½ V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DD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626778" y="6258580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0</a:t>
            </a:r>
            <a:endParaRPr kumimoji="0" 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B51C401-90EE-4C26-83C7-7E4245DB4E46}"/>
              </a:ext>
            </a:extLst>
          </p:cNvPr>
          <p:cNvGrpSpPr/>
          <p:nvPr/>
        </p:nvGrpSpPr>
        <p:grpSpPr>
          <a:xfrm>
            <a:off x="5899101" y="5791200"/>
            <a:ext cx="1120820" cy="461665"/>
            <a:chOff x="5899101" y="5892225"/>
            <a:chExt cx="1120820" cy="461665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9AFBC18-4A0C-4042-B119-B72E14589999}"/>
                </a:ext>
              </a:extLst>
            </p:cNvPr>
            <p:cNvSpPr txBox="1"/>
            <p:nvPr/>
          </p:nvSpPr>
          <p:spPr>
            <a:xfrm>
              <a:off x="5899101" y="5892225"/>
              <a:ext cx="11208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bitline</a:t>
              </a:r>
              <a:endPara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5A322E0-F2DC-4102-A5E3-4CA759C4FD72}"/>
                </a:ext>
              </a:extLst>
            </p:cNvPr>
            <p:cNvCxnSpPr/>
            <p:nvPr/>
          </p:nvCxnSpPr>
          <p:spPr>
            <a:xfrm>
              <a:off x="6019800" y="5955015"/>
              <a:ext cx="935241" cy="0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052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32" grpId="0" animBg="1"/>
      <p:bldP spid="32" grpId="1" animBg="1"/>
      <p:bldP spid="3" grpId="0"/>
      <p:bldP spid="36" grpId="0"/>
      <p:bldP spid="37" grpId="0"/>
      <p:bldP spid="38" grpId="0"/>
      <p:bldP spid="39" grpId="0"/>
      <p:bldP spid="41" grpId="0"/>
      <p:bldP spid="7" grpId="0"/>
      <p:bldP spid="7" grpId="1"/>
      <p:bldP spid="56" grpId="0"/>
      <p:bldP spid="56" grpId="1"/>
      <p:bldP spid="67" grpId="0"/>
      <p:bldP spid="7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/>
          <p:cNvSpPr/>
          <p:nvPr/>
        </p:nvSpPr>
        <p:spPr>
          <a:xfrm>
            <a:off x="4114800" y="1676400"/>
            <a:ext cx="457200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36025" y="1143000"/>
            <a:ext cx="1341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½ V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DD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+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δ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Triple-Row Activation: Majority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16515" y="1981200"/>
            <a:ext cx="4572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3510090" y="1676400"/>
            <a:ext cx="1295400" cy="914400"/>
            <a:chOff x="1295400" y="2438400"/>
            <a:chExt cx="1295400" cy="914400"/>
          </a:xfrm>
        </p:grpSpPr>
        <p:grpSp>
          <p:nvGrpSpPr>
            <p:cNvPr id="19" name="Group 18"/>
            <p:cNvGrpSpPr/>
            <p:nvPr/>
          </p:nvGrpSpPr>
          <p:grpSpPr>
            <a:xfrm>
              <a:off x="1295400" y="2438400"/>
              <a:ext cx="1063625" cy="914400"/>
              <a:chOff x="2060575" y="2438400"/>
              <a:chExt cx="1063625" cy="91440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667000" y="2438400"/>
                <a:ext cx="457200" cy="914400"/>
                <a:chOff x="2667000" y="2438400"/>
                <a:chExt cx="457200" cy="914400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 flipV="1">
                  <a:off x="31242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flipV="1">
                  <a:off x="26670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2667000" y="3352800"/>
                  <a:ext cx="4572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" name="Elbow Connector 16"/>
              <p:cNvCxnSpPr/>
              <p:nvPr/>
            </p:nvCxnSpPr>
            <p:spPr>
              <a:xfrm rot="10800000" flipV="1">
                <a:off x="2060575" y="2895600"/>
                <a:ext cx="606425" cy="457200"/>
              </a:xfrm>
              <a:prstGeom prst="bentConnector2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Connector 27"/>
            <p:cNvCxnSpPr/>
            <p:nvPr/>
          </p:nvCxnSpPr>
          <p:spPr>
            <a:xfrm flipH="1">
              <a:off x="2362203" y="2895600"/>
              <a:ext cx="228597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148390" y="1600200"/>
            <a:ext cx="914400" cy="533400"/>
            <a:chOff x="2933700" y="2362200"/>
            <a:chExt cx="914400" cy="533400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31242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6576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3124200" y="24384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124200" y="23622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6576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9337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/>
          <p:cNvCxnSpPr/>
          <p:nvPr/>
        </p:nvCxnSpPr>
        <p:spPr>
          <a:xfrm>
            <a:off x="4805490" y="2133600"/>
            <a:ext cx="3429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5" idx="0"/>
          </p:cNvCxnSpPr>
          <p:nvPr/>
        </p:nvCxnSpPr>
        <p:spPr>
          <a:xfrm flipV="1">
            <a:off x="6672390" y="1699230"/>
            <a:ext cx="0" cy="355857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062790" y="2133600"/>
            <a:ext cx="6096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205290" y="1437620"/>
            <a:ext cx="29718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605590" y="1427440"/>
            <a:ext cx="0" cy="17276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" idx="1"/>
          </p:cNvCxnSpPr>
          <p:nvPr/>
        </p:nvCxnSpPr>
        <p:spPr>
          <a:xfrm flipH="1">
            <a:off x="3205290" y="5829300"/>
            <a:ext cx="28956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748090" y="1176010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446902" y="1143000"/>
            <a:ext cx="873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½ V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DD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48090" y="5572780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748090" y="5562600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748090" y="1143000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05690" y="1143000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V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DD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3205290" y="1437620"/>
            <a:ext cx="29718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805490" y="2133600"/>
            <a:ext cx="3429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062790" y="2133600"/>
            <a:ext cx="6096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3205290" y="5829300"/>
            <a:ext cx="28956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249440" y="5867400"/>
            <a:ext cx="154665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enable sense amp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100890" y="5257800"/>
            <a:ext cx="1143000" cy="1143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Sense Amp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57200" y="2180649"/>
            <a:ext cx="1704975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activate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all three rows</a:t>
            </a:r>
          </a:p>
        </p:txBody>
      </p:sp>
      <p:sp>
        <p:nvSpPr>
          <p:cNvPr id="84" name="Rectangle 83"/>
          <p:cNvSpPr/>
          <p:nvPr/>
        </p:nvSpPr>
        <p:spPr>
          <a:xfrm>
            <a:off x="4114800" y="3048000"/>
            <a:ext cx="457200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111625" y="3352800"/>
            <a:ext cx="4572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3505200" y="3048000"/>
            <a:ext cx="1295400" cy="914400"/>
            <a:chOff x="1295400" y="2438400"/>
            <a:chExt cx="1295400" cy="914400"/>
          </a:xfrm>
        </p:grpSpPr>
        <p:grpSp>
          <p:nvGrpSpPr>
            <p:cNvPr id="87" name="Group 86"/>
            <p:cNvGrpSpPr/>
            <p:nvPr/>
          </p:nvGrpSpPr>
          <p:grpSpPr>
            <a:xfrm>
              <a:off x="1295400" y="2438400"/>
              <a:ext cx="1063625" cy="914400"/>
              <a:chOff x="2060575" y="2438400"/>
              <a:chExt cx="1063625" cy="914400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2667000" y="2438400"/>
                <a:ext cx="457200" cy="914400"/>
                <a:chOff x="2667000" y="2438400"/>
                <a:chExt cx="457200" cy="914400"/>
              </a:xfrm>
            </p:grpSpPr>
            <p:cxnSp>
              <p:nvCxnSpPr>
                <p:cNvPr id="91" name="Straight Connector 90"/>
                <p:cNvCxnSpPr/>
                <p:nvPr/>
              </p:nvCxnSpPr>
              <p:spPr>
                <a:xfrm flipV="1">
                  <a:off x="31242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flipV="1">
                  <a:off x="26670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2667000" y="3352800"/>
                  <a:ext cx="4572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0" name="Elbow Connector 89"/>
              <p:cNvCxnSpPr/>
              <p:nvPr/>
            </p:nvCxnSpPr>
            <p:spPr>
              <a:xfrm rot="10800000" flipV="1">
                <a:off x="2060575" y="2895600"/>
                <a:ext cx="606425" cy="457200"/>
              </a:xfrm>
              <a:prstGeom prst="bentConnector2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8" name="Straight Connector 87"/>
            <p:cNvCxnSpPr/>
            <p:nvPr/>
          </p:nvCxnSpPr>
          <p:spPr>
            <a:xfrm flipH="1">
              <a:off x="2362203" y="2895600"/>
              <a:ext cx="228597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5143500" y="2971800"/>
            <a:ext cx="914400" cy="533400"/>
            <a:chOff x="2933700" y="2362200"/>
            <a:chExt cx="914400" cy="533400"/>
          </a:xfrm>
        </p:grpSpPr>
        <p:cxnSp>
          <p:nvCxnSpPr>
            <p:cNvPr id="95" name="Straight Connector 94"/>
            <p:cNvCxnSpPr/>
            <p:nvPr/>
          </p:nvCxnSpPr>
          <p:spPr>
            <a:xfrm flipV="1">
              <a:off x="31242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36576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>
              <a:off x="3124200" y="24384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H="1">
              <a:off x="3124200" y="23622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36576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29337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1" name="Straight Connector 100"/>
          <p:cNvCxnSpPr/>
          <p:nvPr/>
        </p:nvCxnSpPr>
        <p:spPr>
          <a:xfrm>
            <a:off x="4800600" y="3505200"/>
            <a:ext cx="3429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057900" y="3505200"/>
            <a:ext cx="6096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3200400" y="2809220"/>
            <a:ext cx="29718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5600700" y="2799040"/>
            <a:ext cx="0" cy="17276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3200400" y="2809220"/>
            <a:ext cx="29718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4800600" y="3505200"/>
            <a:ext cx="3429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6057900" y="3505200"/>
            <a:ext cx="6096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4114800" y="4516160"/>
            <a:ext cx="457200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4111625" y="4820960"/>
            <a:ext cx="4572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3505200" y="4516160"/>
            <a:ext cx="1295400" cy="914400"/>
            <a:chOff x="1295400" y="2438400"/>
            <a:chExt cx="1295400" cy="914400"/>
          </a:xfrm>
        </p:grpSpPr>
        <p:grpSp>
          <p:nvGrpSpPr>
            <p:cNvPr id="111" name="Group 110"/>
            <p:cNvGrpSpPr/>
            <p:nvPr/>
          </p:nvGrpSpPr>
          <p:grpSpPr>
            <a:xfrm>
              <a:off x="1295400" y="2438400"/>
              <a:ext cx="1063625" cy="914400"/>
              <a:chOff x="2060575" y="2438400"/>
              <a:chExt cx="1063625" cy="914400"/>
            </a:xfrm>
          </p:grpSpPr>
          <p:grpSp>
            <p:nvGrpSpPr>
              <p:cNvPr id="113" name="Group 112"/>
              <p:cNvGrpSpPr/>
              <p:nvPr/>
            </p:nvGrpSpPr>
            <p:grpSpPr>
              <a:xfrm>
                <a:off x="2667000" y="2438400"/>
                <a:ext cx="457200" cy="914400"/>
                <a:chOff x="2667000" y="2438400"/>
                <a:chExt cx="457200" cy="914400"/>
              </a:xfrm>
            </p:grpSpPr>
            <p:cxnSp>
              <p:nvCxnSpPr>
                <p:cNvPr id="115" name="Straight Connector 114"/>
                <p:cNvCxnSpPr/>
                <p:nvPr/>
              </p:nvCxnSpPr>
              <p:spPr>
                <a:xfrm flipV="1">
                  <a:off x="31242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flipV="1">
                  <a:off x="26670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>
                  <a:off x="2667000" y="3352800"/>
                  <a:ext cx="4572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4" name="Elbow Connector 113"/>
              <p:cNvCxnSpPr/>
              <p:nvPr/>
            </p:nvCxnSpPr>
            <p:spPr>
              <a:xfrm rot="10800000" flipV="1">
                <a:off x="2060575" y="2895600"/>
                <a:ext cx="606425" cy="457200"/>
              </a:xfrm>
              <a:prstGeom prst="bentConnector2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Connector 111"/>
            <p:cNvCxnSpPr/>
            <p:nvPr/>
          </p:nvCxnSpPr>
          <p:spPr>
            <a:xfrm flipH="1">
              <a:off x="2362203" y="2895600"/>
              <a:ext cx="228597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>
            <a:off x="5143500" y="4439960"/>
            <a:ext cx="914400" cy="533400"/>
            <a:chOff x="2933700" y="2362200"/>
            <a:chExt cx="914400" cy="533400"/>
          </a:xfrm>
        </p:grpSpPr>
        <p:cxnSp>
          <p:nvCxnSpPr>
            <p:cNvPr id="119" name="Straight Connector 118"/>
            <p:cNvCxnSpPr/>
            <p:nvPr/>
          </p:nvCxnSpPr>
          <p:spPr>
            <a:xfrm flipV="1">
              <a:off x="31242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V="1">
              <a:off x="36576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H="1">
              <a:off x="3124200" y="24384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H="1">
              <a:off x="3124200" y="23622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36576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29337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5" name="Straight Connector 124"/>
          <p:cNvCxnSpPr/>
          <p:nvPr/>
        </p:nvCxnSpPr>
        <p:spPr>
          <a:xfrm>
            <a:off x="4800600" y="4973360"/>
            <a:ext cx="3429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6057900" y="4973360"/>
            <a:ext cx="6096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3200400" y="4277380"/>
            <a:ext cx="29718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5600700" y="4267200"/>
            <a:ext cx="0" cy="17276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3200400" y="4277380"/>
            <a:ext cx="29718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4800600" y="4973360"/>
            <a:ext cx="3429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6057900" y="4973360"/>
            <a:ext cx="6096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2743200" y="2547610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0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743200" y="2514600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1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2743200" y="4048780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0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743200" y="4015770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993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43" grpId="0"/>
      <p:bldP spid="43" grpId="1"/>
      <p:bldP spid="6" grpId="0" animBg="1"/>
      <p:bldP spid="3" grpId="0"/>
      <p:bldP spid="36" grpId="0"/>
      <p:bldP spid="37" grpId="0"/>
      <p:bldP spid="38" grpId="0"/>
      <p:bldP spid="39" grpId="0"/>
      <p:bldP spid="41" grpId="0"/>
      <p:bldP spid="56" grpId="0"/>
      <p:bldP spid="82" grpId="0"/>
      <p:bldP spid="84" grpId="0" animBg="1"/>
      <p:bldP spid="84" grpId="1" animBg="1"/>
      <p:bldP spid="108" grpId="0" animBg="1"/>
      <p:bldP spid="108" grpId="1" animBg="1"/>
      <p:bldP spid="132" grpId="0"/>
      <p:bldP spid="133" grpId="0"/>
      <p:bldP spid="134" grpId="0"/>
      <p:bldP spid="13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Bitwise AND/OR Using Triple-Row Activation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0CF1CDC-024F-4772-AA6B-7604FD89C926}"/>
              </a:ext>
            </a:extLst>
          </p:cNvPr>
          <p:cNvGrpSpPr/>
          <p:nvPr/>
        </p:nvGrpSpPr>
        <p:grpSpPr>
          <a:xfrm>
            <a:off x="2743200" y="1143000"/>
            <a:ext cx="4500690" cy="5257800"/>
            <a:chOff x="2743200" y="1143000"/>
            <a:chExt cx="4500690" cy="5257800"/>
          </a:xfrm>
        </p:grpSpPr>
        <p:sp>
          <p:nvSpPr>
            <p:cNvPr id="38" name="TextBox 37"/>
            <p:cNvSpPr txBox="1"/>
            <p:nvPr/>
          </p:nvSpPr>
          <p:spPr>
            <a:xfrm>
              <a:off x="2748090" y="5562600"/>
              <a:ext cx="3369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748090" y="1143000"/>
              <a:ext cx="3369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743200" y="2514600"/>
              <a:ext cx="3369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743200" y="4015770"/>
              <a:ext cx="3369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4114800" y="1676400"/>
              <a:ext cx="4572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116515" y="1981200"/>
              <a:ext cx="457200" cy="609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3510090" y="1676400"/>
              <a:ext cx="1295400" cy="914400"/>
              <a:chOff x="1295400" y="2438400"/>
              <a:chExt cx="1295400" cy="914400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1295400" y="2438400"/>
                <a:ext cx="1063625" cy="914400"/>
                <a:chOff x="2060575" y="2438400"/>
                <a:chExt cx="1063625" cy="914400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2667000" y="2438400"/>
                  <a:ext cx="457200" cy="914400"/>
                  <a:chOff x="2667000" y="2438400"/>
                  <a:chExt cx="457200" cy="914400"/>
                </a:xfrm>
              </p:grpSpPr>
              <p:cxnSp>
                <p:nvCxnSpPr>
                  <p:cNvPr id="8" name="Straight Connector 7"/>
                  <p:cNvCxnSpPr/>
                  <p:nvPr/>
                </p:nvCxnSpPr>
                <p:spPr>
                  <a:xfrm flipV="1">
                    <a:off x="31242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Straight Connector 8"/>
                  <p:cNvCxnSpPr/>
                  <p:nvPr/>
                </p:nvCxnSpPr>
                <p:spPr>
                  <a:xfrm flipV="1">
                    <a:off x="26670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Straight Connector 9"/>
                  <p:cNvCxnSpPr/>
                  <p:nvPr/>
                </p:nvCxnSpPr>
                <p:spPr>
                  <a:xfrm>
                    <a:off x="2667000" y="3352800"/>
                    <a:ext cx="457200" cy="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7" name="Elbow Connector 16"/>
                <p:cNvCxnSpPr/>
                <p:nvPr/>
              </p:nvCxnSpPr>
              <p:spPr>
                <a:xfrm rot="10800000" flipV="1">
                  <a:off x="2060575" y="2895600"/>
                  <a:ext cx="606425" cy="457200"/>
                </a:xfrm>
                <a:prstGeom prst="bentConnector2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" name="Straight Connector 27"/>
              <p:cNvCxnSpPr/>
              <p:nvPr/>
            </p:nvCxnSpPr>
            <p:spPr>
              <a:xfrm flipH="1">
                <a:off x="2362203" y="2895600"/>
                <a:ext cx="228597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/>
            <p:cNvGrpSpPr/>
            <p:nvPr/>
          </p:nvGrpSpPr>
          <p:grpSpPr>
            <a:xfrm>
              <a:off x="5148390" y="1600200"/>
              <a:ext cx="914400" cy="533400"/>
              <a:chOff x="2933700" y="2362200"/>
              <a:chExt cx="914400" cy="533400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flipV="1">
                <a:off x="31242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36576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3124200" y="24384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3124200" y="23622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36576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29337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/>
            <p:cNvCxnSpPr/>
            <p:nvPr/>
          </p:nvCxnSpPr>
          <p:spPr>
            <a:xfrm>
              <a:off x="4805490" y="2133600"/>
              <a:ext cx="3429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5" idx="0"/>
            </p:cNvCxnSpPr>
            <p:nvPr/>
          </p:nvCxnSpPr>
          <p:spPr>
            <a:xfrm flipV="1">
              <a:off x="6672390" y="1699230"/>
              <a:ext cx="0" cy="355857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062790" y="2133600"/>
              <a:ext cx="6096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205290" y="1437620"/>
              <a:ext cx="29718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605590" y="1427440"/>
              <a:ext cx="0" cy="17276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5" idx="1"/>
            </p:cNvCxnSpPr>
            <p:nvPr/>
          </p:nvCxnSpPr>
          <p:spPr>
            <a:xfrm flipH="1">
              <a:off x="3205290" y="5829300"/>
              <a:ext cx="28956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6405690" y="1143000"/>
              <a:ext cx="5806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V</a:t>
              </a:r>
              <a:r>
                <a:rPr kumimoji="0" lang="en-US" sz="2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DD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3205290" y="1437620"/>
              <a:ext cx="29718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805490" y="2133600"/>
              <a:ext cx="3429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062790" y="2133600"/>
              <a:ext cx="6096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3205290" y="5829300"/>
              <a:ext cx="28956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ounded Rectangle 4"/>
            <p:cNvSpPr/>
            <p:nvPr/>
          </p:nvSpPr>
          <p:spPr>
            <a:xfrm>
              <a:off x="6100890" y="5257800"/>
              <a:ext cx="1143000" cy="1143000"/>
            </a:xfrm>
            <a:prstGeom prst="roundRect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Sense Amp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114800" y="3048000"/>
              <a:ext cx="4572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111625" y="3352800"/>
              <a:ext cx="457200" cy="609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3505200" y="3048000"/>
              <a:ext cx="1295400" cy="914400"/>
              <a:chOff x="1295400" y="2438400"/>
              <a:chExt cx="1295400" cy="914400"/>
            </a:xfrm>
          </p:grpSpPr>
          <p:grpSp>
            <p:nvGrpSpPr>
              <p:cNvPr id="87" name="Group 86"/>
              <p:cNvGrpSpPr/>
              <p:nvPr/>
            </p:nvGrpSpPr>
            <p:grpSpPr>
              <a:xfrm>
                <a:off x="1295400" y="2438400"/>
                <a:ext cx="1063625" cy="914400"/>
                <a:chOff x="2060575" y="2438400"/>
                <a:chExt cx="1063625" cy="914400"/>
              </a:xfrm>
            </p:grpSpPr>
            <p:grpSp>
              <p:nvGrpSpPr>
                <p:cNvPr id="89" name="Group 88"/>
                <p:cNvGrpSpPr/>
                <p:nvPr/>
              </p:nvGrpSpPr>
              <p:grpSpPr>
                <a:xfrm>
                  <a:off x="2667000" y="2438400"/>
                  <a:ext cx="457200" cy="914400"/>
                  <a:chOff x="2667000" y="2438400"/>
                  <a:chExt cx="457200" cy="914400"/>
                </a:xfrm>
              </p:grpSpPr>
              <p:cxnSp>
                <p:nvCxnSpPr>
                  <p:cNvPr id="91" name="Straight Connector 90"/>
                  <p:cNvCxnSpPr/>
                  <p:nvPr/>
                </p:nvCxnSpPr>
                <p:spPr>
                  <a:xfrm flipV="1">
                    <a:off x="31242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 flipV="1">
                    <a:off x="26670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>
                    <a:off x="2667000" y="3352800"/>
                    <a:ext cx="457200" cy="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0" name="Elbow Connector 89"/>
                <p:cNvCxnSpPr/>
                <p:nvPr/>
              </p:nvCxnSpPr>
              <p:spPr>
                <a:xfrm rot="10800000" flipV="1">
                  <a:off x="2060575" y="2895600"/>
                  <a:ext cx="606425" cy="457200"/>
                </a:xfrm>
                <a:prstGeom prst="bentConnector2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8" name="Straight Connector 87"/>
              <p:cNvCxnSpPr/>
              <p:nvPr/>
            </p:nvCxnSpPr>
            <p:spPr>
              <a:xfrm flipH="1">
                <a:off x="2362203" y="2895600"/>
                <a:ext cx="228597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93"/>
            <p:cNvGrpSpPr/>
            <p:nvPr/>
          </p:nvGrpSpPr>
          <p:grpSpPr>
            <a:xfrm>
              <a:off x="5143500" y="2971800"/>
              <a:ext cx="914400" cy="533400"/>
              <a:chOff x="2933700" y="2362200"/>
              <a:chExt cx="914400" cy="533400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 flipV="1">
                <a:off x="31242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V="1">
                <a:off x="36576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H="1">
                <a:off x="3124200" y="24384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H="1">
                <a:off x="3124200" y="23622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36576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29337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1" name="Straight Connector 100"/>
            <p:cNvCxnSpPr/>
            <p:nvPr/>
          </p:nvCxnSpPr>
          <p:spPr>
            <a:xfrm>
              <a:off x="4800600" y="3505200"/>
              <a:ext cx="3429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6057900" y="3505200"/>
              <a:ext cx="6096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3200400" y="2809220"/>
              <a:ext cx="29718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5600700" y="2799040"/>
              <a:ext cx="0" cy="17276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3200400" y="2809220"/>
              <a:ext cx="29718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4800600" y="3505200"/>
              <a:ext cx="3429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6057900" y="3505200"/>
              <a:ext cx="6096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ctangle 107"/>
            <p:cNvSpPr/>
            <p:nvPr/>
          </p:nvSpPr>
          <p:spPr>
            <a:xfrm>
              <a:off x="4114800" y="4516160"/>
              <a:ext cx="4572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4111625" y="4820960"/>
              <a:ext cx="457200" cy="609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3505200" y="4516160"/>
              <a:ext cx="1295400" cy="914400"/>
              <a:chOff x="1295400" y="2438400"/>
              <a:chExt cx="1295400" cy="914400"/>
            </a:xfrm>
          </p:grpSpPr>
          <p:grpSp>
            <p:nvGrpSpPr>
              <p:cNvPr id="111" name="Group 110"/>
              <p:cNvGrpSpPr/>
              <p:nvPr/>
            </p:nvGrpSpPr>
            <p:grpSpPr>
              <a:xfrm>
                <a:off x="1295400" y="2438400"/>
                <a:ext cx="1063625" cy="914400"/>
                <a:chOff x="2060575" y="2438400"/>
                <a:chExt cx="1063625" cy="914400"/>
              </a:xfrm>
            </p:grpSpPr>
            <p:grpSp>
              <p:nvGrpSpPr>
                <p:cNvPr id="113" name="Group 112"/>
                <p:cNvGrpSpPr/>
                <p:nvPr/>
              </p:nvGrpSpPr>
              <p:grpSpPr>
                <a:xfrm>
                  <a:off x="2667000" y="2438400"/>
                  <a:ext cx="457200" cy="914400"/>
                  <a:chOff x="2667000" y="2438400"/>
                  <a:chExt cx="457200" cy="914400"/>
                </a:xfrm>
              </p:grpSpPr>
              <p:cxnSp>
                <p:nvCxnSpPr>
                  <p:cNvPr id="115" name="Straight Connector 114"/>
                  <p:cNvCxnSpPr/>
                  <p:nvPr/>
                </p:nvCxnSpPr>
                <p:spPr>
                  <a:xfrm flipV="1">
                    <a:off x="31242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Straight Connector 115"/>
                  <p:cNvCxnSpPr/>
                  <p:nvPr/>
                </p:nvCxnSpPr>
                <p:spPr>
                  <a:xfrm flipV="1">
                    <a:off x="26670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Straight Connector 116"/>
                  <p:cNvCxnSpPr/>
                  <p:nvPr/>
                </p:nvCxnSpPr>
                <p:spPr>
                  <a:xfrm>
                    <a:off x="2667000" y="3352800"/>
                    <a:ext cx="457200" cy="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4" name="Elbow Connector 113"/>
                <p:cNvCxnSpPr/>
                <p:nvPr/>
              </p:nvCxnSpPr>
              <p:spPr>
                <a:xfrm rot="10800000" flipV="1">
                  <a:off x="2060575" y="2895600"/>
                  <a:ext cx="606425" cy="457200"/>
                </a:xfrm>
                <a:prstGeom prst="bentConnector2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2" name="Straight Connector 111"/>
              <p:cNvCxnSpPr/>
              <p:nvPr/>
            </p:nvCxnSpPr>
            <p:spPr>
              <a:xfrm flipH="1">
                <a:off x="2362203" y="2895600"/>
                <a:ext cx="228597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8" name="Group 117"/>
            <p:cNvGrpSpPr/>
            <p:nvPr/>
          </p:nvGrpSpPr>
          <p:grpSpPr>
            <a:xfrm>
              <a:off x="5143500" y="4439960"/>
              <a:ext cx="914400" cy="533400"/>
              <a:chOff x="2933700" y="2362200"/>
              <a:chExt cx="914400" cy="533400"/>
            </a:xfrm>
          </p:grpSpPr>
          <p:cxnSp>
            <p:nvCxnSpPr>
              <p:cNvPr id="119" name="Straight Connector 118"/>
              <p:cNvCxnSpPr/>
              <p:nvPr/>
            </p:nvCxnSpPr>
            <p:spPr>
              <a:xfrm flipV="1">
                <a:off x="31242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flipV="1">
                <a:off x="36576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flipH="1">
                <a:off x="3124200" y="24384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flipH="1">
                <a:off x="3124200" y="23622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36576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29337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5" name="Straight Connector 124"/>
            <p:cNvCxnSpPr/>
            <p:nvPr/>
          </p:nvCxnSpPr>
          <p:spPr>
            <a:xfrm>
              <a:off x="4800600" y="4973360"/>
              <a:ext cx="3429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6057900" y="4973360"/>
              <a:ext cx="6096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3200400" y="4277380"/>
              <a:ext cx="29718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5600700" y="4267200"/>
              <a:ext cx="0" cy="17276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3200400" y="4277380"/>
              <a:ext cx="29718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4800600" y="4973360"/>
              <a:ext cx="3429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6057900" y="4973360"/>
              <a:ext cx="6096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E82587-4577-4395-9DB0-081E9EA9B5B0}"/>
              </a:ext>
            </a:extLst>
          </p:cNvPr>
          <p:cNvGrpSpPr/>
          <p:nvPr/>
        </p:nvGrpSpPr>
        <p:grpSpPr>
          <a:xfrm>
            <a:off x="607162" y="1701225"/>
            <a:ext cx="383438" cy="3500735"/>
            <a:chOff x="451590" y="1701225"/>
            <a:chExt cx="383438" cy="350073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10CCA90-382B-482D-A5FD-B717A6D0BE10}"/>
                </a:ext>
              </a:extLst>
            </p:cNvPr>
            <p:cNvSpPr txBox="1"/>
            <p:nvPr/>
          </p:nvSpPr>
          <p:spPr>
            <a:xfrm>
              <a:off x="457200" y="1701225"/>
              <a:ext cx="3722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E1084683-C5C5-4DE9-9F6B-8607A8456892}"/>
                </a:ext>
              </a:extLst>
            </p:cNvPr>
            <p:cNvSpPr txBox="1"/>
            <p:nvPr/>
          </p:nvSpPr>
          <p:spPr>
            <a:xfrm>
              <a:off x="451590" y="321281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3003ED9C-C087-4B0C-BB21-F63783B2E600}"/>
                </a:ext>
              </a:extLst>
            </p:cNvPr>
            <p:cNvSpPr txBox="1"/>
            <p:nvPr/>
          </p:nvSpPr>
          <p:spPr>
            <a:xfrm>
              <a:off x="479025" y="4617185"/>
              <a:ext cx="3465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374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3200" dirty="0"/>
              <a:t>Bitwise AND/OR Using Triple-Row Activation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0CF1CDC-024F-4772-AA6B-7604FD89C926}"/>
              </a:ext>
            </a:extLst>
          </p:cNvPr>
          <p:cNvGrpSpPr/>
          <p:nvPr/>
        </p:nvGrpSpPr>
        <p:grpSpPr>
          <a:xfrm>
            <a:off x="457200" y="1143000"/>
            <a:ext cx="4500690" cy="5257800"/>
            <a:chOff x="2743200" y="1143000"/>
            <a:chExt cx="4500690" cy="5257800"/>
          </a:xfrm>
        </p:grpSpPr>
        <p:sp>
          <p:nvSpPr>
            <p:cNvPr id="38" name="TextBox 37"/>
            <p:cNvSpPr txBox="1"/>
            <p:nvPr/>
          </p:nvSpPr>
          <p:spPr>
            <a:xfrm>
              <a:off x="2748090" y="5562600"/>
              <a:ext cx="3369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748090" y="1143000"/>
              <a:ext cx="3369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743200" y="2514600"/>
              <a:ext cx="3369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743200" y="4015770"/>
              <a:ext cx="3369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4114800" y="1676400"/>
              <a:ext cx="4572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116515" y="1981200"/>
              <a:ext cx="457200" cy="609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3510090" y="1676400"/>
              <a:ext cx="1295400" cy="914400"/>
              <a:chOff x="1295400" y="2438400"/>
              <a:chExt cx="1295400" cy="914400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1295400" y="2438400"/>
                <a:ext cx="1063625" cy="914400"/>
                <a:chOff x="2060575" y="2438400"/>
                <a:chExt cx="1063625" cy="914400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2667000" y="2438400"/>
                  <a:ext cx="457200" cy="914400"/>
                  <a:chOff x="2667000" y="2438400"/>
                  <a:chExt cx="457200" cy="914400"/>
                </a:xfrm>
              </p:grpSpPr>
              <p:cxnSp>
                <p:nvCxnSpPr>
                  <p:cNvPr id="8" name="Straight Connector 7"/>
                  <p:cNvCxnSpPr/>
                  <p:nvPr/>
                </p:nvCxnSpPr>
                <p:spPr>
                  <a:xfrm flipV="1">
                    <a:off x="31242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Straight Connector 8"/>
                  <p:cNvCxnSpPr/>
                  <p:nvPr/>
                </p:nvCxnSpPr>
                <p:spPr>
                  <a:xfrm flipV="1">
                    <a:off x="26670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Straight Connector 9"/>
                  <p:cNvCxnSpPr/>
                  <p:nvPr/>
                </p:nvCxnSpPr>
                <p:spPr>
                  <a:xfrm>
                    <a:off x="2667000" y="3352800"/>
                    <a:ext cx="457200" cy="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7" name="Elbow Connector 16"/>
                <p:cNvCxnSpPr/>
                <p:nvPr/>
              </p:nvCxnSpPr>
              <p:spPr>
                <a:xfrm rot="10800000" flipV="1">
                  <a:off x="2060575" y="2895600"/>
                  <a:ext cx="606425" cy="457200"/>
                </a:xfrm>
                <a:prstGeom prst="bentConnector2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" name="Straight Connector 27"/>
              <p:cNvCxnSpPr/>
              <p:nvPr/>
            </p:nvCxnSpPr>
            <p:spPr>
              <a:xfrm flipH="1">
                <a:off x="2362203" y="2895600"/>
                <a:ext cx="228597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/>
            <p:cNvGrpSpPr/>
            <p:nvPr/>
          </p:nvGrpSpPr>
          <p:grpSpPr>
            <a:xfrm>
              <a:off x="5148390" y="1600200"/>
              <a:ext cx="914400" cy="533400"/>
              <a:chOff x="2933700" y="2362200"/>
              <a:chExt cx="914400" cy="533400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flipV="1">
                <a:off x="31242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36576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3124200" y="24384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3124200" y="23622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36576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29337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/>
            <p:cNvCxnSpPr/>
            <p:nvPr/>
          </p:nvCxnSpPr>
          <p:spPr>
            <a:xfrm>
              <a:off x="4805490" y="2133600"/>
              <a:ext cx="3429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5" idx="0"/>
            </p:cNvCxnSpPr>
            <p:nvPr/>
          </p:nvCxnSpPr>
          <p:spPr>
            <a:xfrm flipV="1">
              <a:off x="6672390" y="1699230"/>
              <a:ext cx="0" cy="355857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062790" y="2133600"/>
              <a:ext cx="6096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205290" y="1437620"/>
              <a:ext cx="29718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605590" y="1427440"/>
              <a:ext cx="0" cy="17276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5" idx="1"/>
            </p:cNvCxnSpPr>
            <p:nvPr/>
          </p:nvCxnSpPr>
          <p:spPr>
            <a:xfrm flipH="1">
              <a:off x="3205290" y="5829300"/>
              <a:ext cx="28956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6405690" y="1143000"/>
              <a:ext cx="5806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V</a:t>
              </a:r>
              <a:r>
                <a:rPr kumimoji="0" lang="en-US" sz="2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DD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3205290" y="1437620"/>
              <a:ext cx="29718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805490" y="2133600"/>
              <a:ext cx="3429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062790" y="2133600"/>
              <a:ext cx="6096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3205290" y="5829300"/>
              <a:ext cx="28956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ounded Rectangle 4"/>
            <p:cNvSpPr/>
            <p:nvPr/>
          </p:nvSpPr>
          <p:spPr>
            <a:xfrm>
              <a:off x="6100890" y="5257800"/>
              <a:ext cx="1143000" cy="1143000"/>
            </a:xfrm>
            <a:prstGeom prst="roundRect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Sense Amp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114800" y="3048000"/>
              <a:ext cx="4572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111625" y="3352800"/>
              <a:ext cx="457200" cy="609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3505200" y="3048000"/>
              <a:ext cx="1295400" cy="914400"/>
              <a:chOff x="1295400" y="2438400"/>
              <a:chExt cx="1295400" cy="914400"/>
            </a:xfrm>
          </p:grpSpPr>
          <p:grpSp>
            <p:nvGrpSpPr>
              <p:cNvPr id="87" name="Group 86"/>
              <p:cNvGrpSpPr/>
              <p:nvPr/>
            </p:nvGrpSpPr>
            <p:grpSpPr>
              <a:xfrm>
                <a:off x="1295400" y="2438400"/>
                <a:ext cx="1063625" cy="914400"/>
                <a:chOff x="2060575" y="2438400"/>
                <a:chExt cx="1063625" cy="914400"/>
              </a:xfrm>
            </p:grpSpPr>
            <p:grpSp>
              <p:nvGrpSpPr>
                <p:cNvPr id="89" name="Group 88"/>
                <p:cNvGrpSpPr/>
                <p:nvPr/>
              </p:nvGrpSpPr>
              <p:grpSpPr>
                <a:xfrm>
                  <a:off x="2667000" y="2438400"/>
                  <a:ext cx="457200" cy="914400"/>
                  <a:chOff x="2667000" y="2438400"/>
                  <a:chExt cx="457200" cy="914400"/>
                </a:xfrm>
              </p:grpSpPr>
              <p:cxnSp>
                <p:nvCxnSpPr>
                  <p:cNvPr id="91" name="Straight Connector 90"/>
                  <p:cNvCxnSpPr/>
                  <p:nvPr/>
                </p:nvCxnSpPr>
                <p:spPr>
                  <a:xfrm flipV="1">
                    <a:off x="31242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 flipV="1">
                    <a:off x="26670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>
                    <a:off x="2667000" y="3352800"/>
                    <a:ext cx="457200" cy="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0" name="Elbow Connector 89"/>
                <p:cNvCxnSpPr/>
                <p:nvPr/>
              </p:nvCxnSpPr>
              <p:spPr>
                <a:xfrm rot="10800000" flipV="1">
                  <a:off x="2060575" y="2895600"/>
                  <a:ext cx="606425" cy="457200"/>
                </a:xfrm>
                <a:prstGeom prst="bentConnector2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8" name="Straight Connector 87"/>
              <p:cNvCxnSpPr/>
              <p:nvPr/>
            </p:nvCxnSpPr>
            <p:spPr>
              <a:xfrm flipH="1">
                <a:off x="2362203" y="2895600"/>
                <a:ext cx="228597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93"/>
            <p:cNvGrpSpPr/>
            <p:nvPr/>
          </p:nvGrpSpPr>
          <p:grpSpPr>
            <a:xfrm>
              <a:off x="5143500" y="2971800"/>
              <a:ext cx="914400" cy="533400"/>
              <a:chOff x="2933700" y="2362200"/>
              <a:chExt cx="914400" cy="533400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 flipV="1">
                <a:off x="31242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V="1">
                <a:off x="36576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H="1">
                <a:off x="3124200" y="24384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H="1">
                <a:off x="3124200" y="23622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36576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29337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1" name="Straight Connector 100"/>
            <p:cNvCxnSpPr/>
            <p:nvPr/>
          </p:nvCxnSpPr>
          <p:spPr>
            <a:xfrm>
              <a:off x="4800600" y="3505200"/>
              <a:ext cx="3429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6057900" y="3505200"/>
              <a:ext cx="6096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3200400" y="2809220"/>
              <a:ext cx="29718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5600700" y="2799040"/>
              <a:ext cx="0" cy="17276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3200400" y="2809220"/>
              <a:ext cx="29718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4800600" y="3505200"/>
              <a:ext cx="3429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6057900" y="3505200"/>
              <a:ext cx="6096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ctangle 107"/>
            <p:cNvSpPr/>
            <p:nvPr/>
          </p:nvSpPr>
          <p:spPr>
            <a:xfrm>
              <a:off x="4114800" y="4516160"/>
              <a:ext cx="4572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4111625" y="4820960"/>
              <a:ext cx="457200" cy="609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3505200" y="4516160"/>
              <a:ext cx="1295400" cy="914400"/>
              <a:chOff x="1295400" y="2438400"/>
              <a:chExt cx="1295400" cy="914400"/>
            </a:xfrm>
          </p:grpSpPr>
          <p:grpSp>
            <p:nvGrpSpPr>
              <p:cNvPr id="111" name="Group 110"/>
              <p:cNvGrpSpPr/>
              <p:nvPr/>
            </p:nvGrpSpPr>
            <p:grpSpPr>
              <a:xfrm>
                <a:off x="1295400" y="2438400"/>
                <a:ext cx="1063625" cy="914400"/>
                <a:chOff x="2060575" y="2438400"/>
                <a:chExt cx="1063625" cy="914400"/>
              </a:xfrm>
            </p:grpSpPr>
            <p:grpSp>
              <p:nvGrpSpPr>
                <p:cNvPr id="113" name="Group 112"/>
                <p:cNvGrpSpPr/>
                <p:nvPr/>
              </p:nvGrpSpPr>
              <p:grpSpPr>
                <a:xfrm>
                  <a:off x="2667000" y="2438400"/>
                  <a:ext cx="457200" cy="914400"/>
                  <a:chOff x="2667000" y="2438400"/>
                  <a:chExt cx="457200" cy="914400"/>
                </a:xfrm>
              </p:grpSpPr>
              <p:cxnSp>
                <p:nvCxnSpPr>
                  <p:cNvPr id="115" name="Straight Connector 114"/>
                  <p:cNvCxnSpPr/>
                  <p:nvPr/>
                </p:nvCxnSpPr>
                <p:spPr>
                  <a:xfrm flipV="1">
                    <a:off x="31242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Straight Connector 115"/>
                  <p:cNvCxnSpPr/>
                  <p:nvPr/>
                </p:nvCxnSpPr>
                <p:spPr>
                  <a:xfrm flipV="1">
                    <a:off x="26670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Straight Connector 116"/>
                  <p:cNvCxnSpPr/>
                  <p:nvPr/>
                </p:nvCxnSpPr>
                <p:spPr>
                  <a:xfrm>
                    <a:off x="2667000" y="3352800"/>
                    <a:ext cx="457200" cy="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4" name="Elbow Connector 113"/>
                <p:cNvCxnSpPr/>
                <p:nvPr/>
              </p:nvCxnSpPr>
              <p:spPr>
                <a:xfrm rot="10800000" flipV="1">
                  <a:off x="2060575" y="2895600"/>
                  <a:ext cx="606425" cy="457200"/>
                </a:xfrm>
                <a:prstGeom prst="bentConnector2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2" name="Straight Connector 111"/>
              <p:cNvCxnSpPr/>
              <p:nvPr/>
            </p:nvCxnSpPr>
            <p:spPr>
              <a:xfrm flipH="1">
                <a:off x="2362203" y="2895600"/>
                <a:ext cx="228597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8" name="Group 117"/>
            <p:cNvGrpSpPr/>
            <p:nvPr/>
          </p:nvGrpSpPr>
          <p:grpSpPr>
            <a:xfrm>
              <a:off x="5143500" y="4439960"/>
              <a:ext cx="914400" cy="533400"/>
              <a:chOff x="2933700" y="2362200"/>
              <a:chExt cx="914400" cy="533400"/>
            </a:xfrm>
          </p:grpSpPr>
          <p:cxnSp>
            <p:nvCxnSpPr>
              <p:cNvPr id="119" name="Straight Connector 118"/>
              <p:cNvCxnSpPr/>
              <p:nvPr/>
            </p:nvCxnSpPr>
            <p:spPr>
              <a:xfrm flipV="1">
                <a:off x="31242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flipV="1">
                <a:off x="36576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flipH="1">
                <a:off x="3124200" y="24384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flipH="1">
                <a:off x="3124200" y="23622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36576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29337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5" name="Straight Connector 124"/>
            <p:cNvCxnSpPr/>
            <p:nvPr/>
          </p:nvCxnSpPr>
          <p:spPr>
            <a:xfrm>
              <a:off x="4800600" y="4973360"/>
              <a:ext cx="3429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6057900" y="4973360"/>
              <a:ext cx="6096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3200400" y="4277380"/>
              <a:ext cx="29718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5600700" y="4267200"/>
              <a:ext cx="0" cy="17276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3200400" y="4277380"/>
              <a:ext cx="29718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4800600" y="4973360"/>
              <a:ext cx="3429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6057900" y="4973360"/>
              <a:ext cx="6096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E82587-4577-4395-9DB0-081E9EA9B5B0}"/>
              </a:ext>
            </a:extLst>
          </p:cNvPr>
          <p:cNvGrpSpPr/>
          <p:nvPr/>
        </p:nvGrpSpPr>
        <p:grpSpPr>
          <a:xfrm>
            <a:off x="607162" y="1701225"/>
            <a:ext cx="383438" cy="3500735"/>
            <a:chOff x="451590" y="1701225"/>
            <a:chExt cx="383438" cy="350073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10CCA90-382B-482D-A5FD-B717A6D0BE10}"/>
                </a:ext>
              </a:extLst>
            </p:cNvPr>
            <p:cNvSpPr txBox="1"/>
            <p:nvPr/>
          </p:nvSpPr>
          <p:spPr>
            <a:xfrm>
              <a:off x="457200" y="1701225"/>
              <a:ext cx="3722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E1084683-C5C5-4DE9-9F6B-8607A8456892}"/>
                </a:ext>
              </a:extLst>
            </p:cNvPr>
            <p:cNvSpPr txBox="1"/>
            <p:nvPr/>
          </p:nvSpPr>
          <p:spPr>
            <a:xfrm>
              <a:off x="451590" y="321281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3003ED9C-C087-4B0C-BB21-F63783B2E600}"/>
                </a:ext>
              </a:extLst>
            </p:cNvPr>
            <p:cNvSpPr txBox="1"/>
            <p:nvPr/>
          </p:nvSpPr>
          <p:spPr>
            <a:xfrm>
              <a:off x="479025" y="4617185"/>
              <a:ext cx="3465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C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4D42F8D-3BFA-47B4-A6B4-7F4B6774E538}"/>
              </a:ext>
            </a:extLst>
          </p:cNvPr>
          <p:cNvSpPr txBox="1"/>
          <p:nvPr/>
        </p:nvSpPr>
        <p:spPr>
          <a:xfrm>
            <a:off x="4710805" y="1676400"/>
            <a:ext cx="4267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Output = AB  + BC + CA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2815D97-D091-4B2F-956A-63CC93E9844D}"/>
              </a:ext>
            </a:extLst>
          </p:cNvPr>
          <p:cNvSpPr txBox="1"/>
          <p:nvPr/>
        </p:nvSpPr>
        <p:spPr>
          <a:xfrm>
            <a:off x="5915281" y="2262425"/>
            <a:ext cx="28924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69913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= 	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C (A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OR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B) +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7013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	 ~C (A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AND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B)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BF20C5B-A3C9-4E5B-A0EB-09D4FDF7754A}"/>
              </a:ext>
            </a:extLst>
          </p:cNvPr>
          <p:cNvGrpSpPr/>
          <p:nvPr/>
        </p:nvGrpSpPr>
        <p:grpSpPr>
          <a:xfrm>
            <a:off x="5349939" y="3462754"/>
            <a:ext cx="3755442" cy="1789745"/>
            <a:chOff x="5349939" y="3926744"/>
            <a:chExt cx="3755442" cy="178974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157B4D-709C-46D5-A7DD-0E2D04623AB4}"/>
                </a:ext>
              </a:extLst>
            </p:cNvPr>
            <p:cNvSpPr txBox="1"/>
            <p:nvPr/>
          </p:nvSpPr>
          <p:spPr>
            <a:xfrm>
              <a:off x="5349939" y="4516160"/>
              <a:ext cx="375544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Control the value of C to perform bitwise OR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or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 bitwise AND of A and B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18BAC39-A25A-4623-88B3-F1A94995C4E4}"/>
                </a:ext>
              </a:extLst>
            </p:cNvPr>
            <p:cNvSpPr/>
            <p:nvPr/>
          </p:nvSpPr>
          <p:spPr>
            <a:xfrm flipH="1">
              <a:off x="6640238" y="3926744"/>
              <a:ext cx="266702" cy="612246"/>
            </a:xfrm>
            <a:custGeom>
              <a:avLst/>
              <a:gdLst>
                <a:gd name="connsiteX0" fmla="*/ 0 w 153909"/>
                <a:gd name="connsiteY0" fmla="*/ 516048 h 516048"/>
                <a:gd name="connsiteX1" fmla="*/ 153909 w 153909"/>
                <a:gd name="connsiteY1" fmla="*/ 0 h 516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3909" h="516048">
                  <a:moveTo>
                    <a:pt x="0" y="516048"/>
                  </a:moveTo>
                  <a:cubicBezTo>
                    <a:pt x="39231" y="358366"/>
                    <a:pt x="78463" y="200685"/>
                    <a:pt x="153909" y="0"/>
                  </a:cubicBez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9F38249-1FB3-49CA-8C99-D8B677CA423F}"/>
              </a:ext>
            </a:extLst>
          </p:cNvPr>
          <p:cNvSpPr/>
          <p:nvPr/>
        </p:nvSpPr>
        <p:spPr>
          <a:xfrm>
            <a:off x="1174992" y="4852316"/>
            <a:ext cx="7477034" cy="16560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38X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improvement in raw throughput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44X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reduction in energy consumption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for bulk bitwise AND/OR operations</a:t>
            </a:r>
          </a:p>
        </p:txBody>
      </p:sp>
    </p:spTree>
    <p:extLst>
      <p:ext uri="{BB962C8B-B14F-4D97-AF65-F5344CB8AC3E}">
        <p14:creationId xmlns:p14="http://schemas.microsoft.com/office/powerpoint/2010/main" val="173492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2" grpId="0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2286000"/>
            <a:ext cx="88392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Copy data of row A to row t1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Copy data of row B to row t2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Initialize data of row t3 to 0/1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Activate rows t1/t2/t3 simultaneously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Copy data of row t1/t2/t3 to Result row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0"/>
            <a:ext cx="8839200" cy="2667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Copy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data of row </a:t>
            </a:r>
            <a:r>
              <a:rPr lang="en-US" sz="2800" dirty="0">
                <a:solidFill>
                  <a:srgbClr val="C00000"/>
                </a:solidFill>
              </a:rPr>
              <a:t>A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to row </a:t>
            </a:r>
            <a:r>
              <a:rPr lang="en-US" sz="2800" dirty="0">
                <a:solidFill>
                  <a:srgbClr val="C00000"/>
                </a:solidFill>
              </a:rPr>
              <a:t>t1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Copy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data of row </a:t>
            </a:r>
            <a:r>
              <a:rPr lang="en-US" sz="2800" dirty="0">
                <a:solidFill>
                  <a:srgbClr val="C00000"/>
                </a:solidFill>
              </a:rPr>
              <a:t>B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to row </a:t>
            </a:r>
            <a:r>
              <a:rPr lang="en-US" sz="2800" dirty="0">
                <a:solidFill>
                  <a:srgbClr val="C00000"/>
                </a:solidFill>
              </a:rPr>
              <a:t>t2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Initialize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data of row </a:t>
            </a:r>
            <a:r>
              <a:rPr lang="en-US" sz="2800" dirty="0">
                <a:solidFill>
                  <a:srgbClr val="C00000"/>
                </a:solidFill>
              </a:rPr>
              <a:t>t3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en-US" sz="2800" dirty="0">
                <a:solidFill>
                  <a:srgbClr val="C00000"/>
                </a:solidFill>
              </a:rPr>
              <a:t>0/1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Activate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rows </a:t>
            </a:r>
            <a:r>
              <a:rPr lang="en-US" sz="2800" dirty="0">
                <a:solidFill>
                  <a:srgbClr val="C00000"/>
                </a:solidFill>
              </a:rPr>
              <a:t>t1/t2/t3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simultaneously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Copy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data of row </a:t>
            </a:r>
            <a:r>
              <a:rPr lang="en-US" sz="2800" dirty="0">
                <a:solidFill>
                  <a:srgbClr val="C00000"/>
                </a:solidFill>
              </a:rPr>
              <a:t>t1/t2/t3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en-US" sz="2800" dirty="0">
                <a:solidFill>
                  <a:srgbClr val="C00000"/>
                </a:solidFill>
              </a:rPr>
              <a:t>Result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row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Bulk Bitwise AND/OR in DRAM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781395"/>
            <a:ext cx="3924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Result = row A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AND/OR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 row 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FC0A0E-8C97-4125-AD43-4BE366DD36C0}"/>
              </a:ext>
            </a:extLst>
          </p:cNvPr>
          <p:cNvSpPr txBox="1"/>
          <p:nvPr/>
        </p:nvSpPr>
        <p:spPr>
          <a:xfrm>
            <a:off x="152400" y="1026988"/>
            <a:ext cx="7875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Statically reserve three designated rows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t1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t2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, and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t3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96838DE-6464-4EDF-AF02-8AE9DAB9AF40}"/>
              </a:ext>
            </a:extLst>
          </p:cNvPr>
          <p:cNvGrpSpPr/>
          <p:nvPr/>
        </p:nvGrpSpPr>
        <p:grpSpPr>
          <a:xfrm>
            <a:off x="762000" y="3223228"/>
            <a:ext cx="7294758" cy="3269646"/>
            <a:chOff x="1595310" y="3043041"/>
            <a:chExt cx="6634290" cy="297361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091278-7E1E-45B3-B2FE-F34CFAD623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499" t="14264" r="14947" b="25102"/>
            <a:stretch/>
          </p:blipFill>
          <p:spPr>
            <a:xfrm>
              <a:off x="1595310" y="3043042"/>
              <a:ext cx="6634290" cy="2973611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D896E88-92C9-4333-A550-D446BB7C369F}"/>
                </a:ext>
              </a:extLst>
            </p:cNvPr>
            <p:cNvSpPr txBox="1"/>
            <p:nvPr/>
          </p:nvSpPr>
          <p:spPr>
            <a:xfrm>
              <a:off x="6307768" y="3043041"/>
              <a:ext cx="16530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MICRO 2013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201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0"/>
            <a:ext cx="8839200" cy="266700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strike="sngStrike" dirty="0">
                <a:solidFill>
                  <a:srgbClr val="C00000"/>
                </a:solidFill>
              </a:rPr>
              <a:t>Copy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RowClone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data of row </a:t>
            </a:r>
            <a:r>
              <a:rPr lang="en-US" sz="2800" dirty="0">
                <a:solidFill>
                  <a:srgbClr val="C00000"/>
                </a:solidFill>
              </a:rPr>
              <a:t>A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to row </a:t>
            </a:r>
            <a:r>
              <a:rPr lang="en-US" sz="2800" dirty="0">
                <a:solidFill>
                  <a:srgbClr val="C00000"/>
                </a:solidFill>
              </a:rPr>
              <a:t>t1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strike="sngStrike" dirty="0">
                <a:solidFill>
                  <a:srgbClr val="C00000"/>
                </a:solidFill>
              </a:rPr>
              <a:t>Copy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RowClone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data of row </a:t>
            </a:r>
            <a:r>
              <a:rPr lang="en-US" sz="2800" dirty="0">
                <a:solidFill>
                  <a:srgbClr val="C00000"/>
                </a:solidFill>
              </a:rPr>
              <a:t>B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to row </a:t>
            </a:r>
            <a:r>
              <a:rPr lang="en-US" sz="2800" dirty="0">
                <a:solidFill>
                  <a:srgbClr val="C00000"/>
                </a:solidFill>
              </a:rPr>
              <a:t>t2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strike="sngStrike" dirty="0">
                <a:solidFill>
                  <a:srgbClr val="C00000"/>
                </a:solidFill>
              </a:rPr>
              <a:t>Initialize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RowClone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data of row </a:t>
            </a:r>
            <a:r>
              <a:rPr lang="en-US" sz="2800" dirty="0">
                <a:solidFill>
                  <a:srgbClr val="C00000"/>
                </a:solidFill>
              </a:rPr>
              <a:t>t3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en-US" sz="2800" dirty="0">
                <a:solidFill>
                  <a:srgbClr val="C00000"/>
                </a:solidFill>
              </a:rPr>
              <a:t>0/1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Activate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rows </a:t>
            </a:r>
            <a:r>
              <a:rPr lang="en-US" sz="2800" dirty="0">
                <a:solidFill>
                  <a:srgbClr val="C00000"/>
                </a:solidFill>
              </a:rPr>
              <a:t>t1/t2/t3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simultaneously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strike="sngStrike" dirty="0">
                <a:solidFill>
                  <a:srgbClr val="C00000"/>
                </a:solidFill>
              </a:rPr>
              <a:t>Copy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RowClone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data of row </a:t>
            </a:r>
            <a:r>
              <a:rPr lang="en-US" sz="2800" dirty="0">
                <a:solidFill>
                  <a:srgbClr val="C00000"/>
                </a:solidFill>
              </a:rPr>
              <a:t>t1/t2/t3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en-US" sz="2800" dirty="0">
                <a:solidFill>
                  <a:srgbClr val="C00000"/>
                </a:solidFill>
              </a:rPr>
              <a:t>Result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row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Bulk Bitwise AND/OR in DRAM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781395"/>
            <a:ext cx="3924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Result = row A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AND/OR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 row B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7200" y="5105400"/>
            <a:ext cx="7924800" cy="1295400"/>
          </a:xfrm>
          <a:prstGeom prst="roundRect">
            <a:avLst>
              <a:gd name="adj" fmla="val 953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Use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RowClone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to perform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copy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and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initialization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operations completely in DRAM!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FC0A0E-8C97-4125-AD43-4BE366DD36C0}"/>
              </a:ext>
            </a:extLst>
          </p:cNvPr>
          <p:cNvSpPr txBox="1"/>
          <p:nvPr/>
        </p:nvSpPr>
        <p:spPr>
          <a:xfrm>
            <a:off x="152400" y="1026988"/>
            <a:ext cx="7875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Statically reserve three designated rows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t1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t2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, and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t3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C05CFC-36FD-4473-ABB5-DECFCE63498F}"/>
              </a:ext>
            </a:extLst>
          </p:cNvPr>
          <p:cNvSpPr txBox="1">
            <a:spLocks/>
          </p:cNvSpPr>
          <p:nvPr/>
        </p:nvSpPr>
        <p:spPr>
          <a:xfrm>
            <a:off x="164471" y="2295308"/>
            <a:ext cx="88392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Copy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data of row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to row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t1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Copy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data of row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B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to row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t2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Initialize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data of row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t3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to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0/1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Activate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rows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t1/t2/t3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simultaneously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Copy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data of row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t1/t2/t3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to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Result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row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25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Negation Using the Sense Amplifier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cxnSp>
        <p:nvCxnSpPr>
          <p:cNvPr id="37" name="Straight Connector 36"/>
          <p:cNvCxnSpPr>
            <a:stCxn id="43" idx="0"/>
          </p:cNvCxnSpPr>
          <p:nvPr/>
        </p:nvCxnSpPr>
        <p:spPr>
          <a:xfrm rot="5400000" flipH="1" flipV="1">
            <a:off x="5231115" y="2960385"/>
            <a:ext cx="317757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43" idx="1"/>
          </p:cNvCxnSpPr>
          <p:nvPr/>
        </p:nvCxnSpPr>
        <p:spPr>
          <a:xfrm rot="10800000">
            <a:off x="3352800" y="5120670"/>
            <a:ext cx="28956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6248400" y="4549170"/>
            <a:ext cx="1143000" cy="1143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Sense Amp</a:t>
            </a:r>
          </a:p>
        </p:txBody>
      </p:sp>
      <p:cxnSp>
        <p:nvCxnSpPr>
          <p:cNvPr id="105" name="Straight Connector 104"/>
          <p:cNvCxnSpPr>
            <a:stCxn id="43" idx="2"/>
          </p:cNvCxnSpPr>
          <p:nvPr/>
        </p:nvCxnSpPr>
        <p:spPr>
          <a:xfrm rot="5400000">
            <a:off x="6427485" y="6084585"/>
            <a:ext cx="78483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F3656AC2-841C-4D30-AE11-F34DE71874CD}"/>
              </a:ext>
            </a:extLst>
          </p:cNvPr>
          <p:cNvSpPr txBox="1"/>
          <p:nvPr/>
        </p:nvSpPr>
        <p:spPr>
          <a:xfrm>
            <a:off x="6927682" y="3799582"/>
            <a:ext cx="1013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bitline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3877441-90A8-4A62-8BC3-A066EF1AFB67}"/>
              </a:ext>
            </a:extLst>
          </p:cNvPr>
          <p:cNvGrpSpPr/>
          <p:nvPr/>
        </p:nvGrpSpPr>
        <p:grpSpPr>
          <a:xfrm>
            <a:off x="6937643" y="5953780"/>
            <a:ext cx="1013418" cy="523220"/>
            <a:chOff x="6937643" y="5738010"/>
            <a:chExt cx="1013418" cy="52322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056BA1E-C99A-4D44-8785-7E32608D812F}"/>
                </a:ext>
              </a:extLst>
            </p:cNvPr>
            <p:cNvSpPr txBox="1"/>
            <p:nvPr/>
          </p:nvSpPr>
          <p:spPr>
            <a:xfrm>
              <a:off x="6937643" y="5738010"/>
              <a:ext cx="1013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bitline</a:t>
              </a:r>
              <a:endPara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431E725-1CF0-48F3-8452-F5873D7D163A}"/>
                </a:ext>
              </a:extLst>
            </p:cNvPr>
            <p:cNvCxnSpPr/>
            <p:nvPr/>
          </p:nvCxnSpPr>
          <p:spPr>
            <a:xfrm>
              <a:off x="7010400" y="5800135"/>
              <a:ext cx="9144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26458EC2-8B8A-46D9-8B2A-F10710905B8D}"/>
              </a:ext>
            </a:extLst>
          </p:cNvPr>
          <p:cNvSpPr txBox="1"/>
          <p:nvPr/>
        </p:nvSpPr>
        <p:spPr>
          <a:xfrm>
            <a:off x="2156524" y="4800600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enable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6F30A2A-ABD5-4180-A87F-4BF53788CAEC}"/>
              </a:ext>
            </a:extLst>
          </p:cNvPr>
          <p:cNvGrpSpPr/>
          <p:nvPr/>
        </p:nvGrpSpPr>
        <p:grpSpPr>
          <a:xfrm>
            <a:off x="1219200" y="2360220"/>
            <a:ext cx="5152513" cy="1200329"/>
            <a:chOff x="1219200" y="2360220"/>
            <a:chExt cx="5152513" cy="120032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503987D-433B-49F5-A522-AD559DF64B08}"/>
                </a:ext>
              </a:extLst>
            </p:cNvPr>
            <p:cNvSpPr txBox="1"/>
            <p:nvPr/>
          </p:nvSpPr>
          <p:spPr>
            <a:xfrm>
              <a:off x="1219200" y="2360220"/>
              <a:ext cx="515251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Can we copy the negated value from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bitline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 to a DRAM cell?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885CF3C-CE93-46B4-B725-8C2E47C16AE9}"/>
                </a:ext>
              </a:extLst>
            </p:cNvPr>
            <p:cNvCxnSpPr>
              <a:cxnSpLocks/>
            </p:cNvCxnSpPr>
            <p:nvPr/>
          </p:nvCxnSpPr>
          <p:spPr>
            <a:xfrm>
              <a:off x="2447453" y="3008012"/>
              <a:ext cx="1057747" cy="0"/>
            </a:xfrm>
            <a:prstGeom prst="line">
              <a:avLst/>
            </a:prstGeom>
            <a:ln w="254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9CA0FEE-D190-4288-95FD-DFD88D6F1991}"/>
              </a:ext>
            </a:extLst>
          </p:cNvPr>
          <p:cNvSpPr/>
          <p:nvPr/>
        </p:nvSpPr>
        <p:spPr>
          <a:xfrm>
            <a:off x="5048219" y="4146487"/>
            <a:ext cx="1733581" cy="1937442"/>
          </a:xfrm>
          <a:custGeom>
            <a:avLst/>
            <a:gdLst>
              <a:gd name="connsiteX0" fmla="*/ 1733581 w 1733581"/>
              <a:gd name="connsiteY0" fmla="*/ 1937442 h 1937442"/>
              <a:gd name="connsiteX1" fmla="*/ 113011 w 1733581"/>
              <a:gd name="connsiteY1" fmla="*/ 1557196 h 1937442"/>
              <a:gd name="connsiteX2" fmla="*/ 266919 w 1733581"/>
              <a:gd name="connsiteY2" fmla="*/ 0 h 1937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3581" h="1937442">
                <a:moveTo>
                  <a:pt x="1733581" y="1937442"/>
                </a:moveTo>
                <a:cubicBezTo>
                  <a:pt x="1045518" y="1908772"/>
                  <a:pt x="357455" y="1880103"/>
                  <a:pt x="113011" y="1557196"/>
                </a:cubicBezTo>
                <a:cubicBezTo>
                  <a:pt x="-131433" y="1234289"/>
                  <a:pt x="67743" y="617144"/>
                  <a:pt x="266919" y="0"/>
                </a:cubicBezTo>
              </a:path>
            </a:pathLst>
          </a:custGeom>
          <a:noFill/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8C391CD-A3D9-4D41-844F-2827F74561C5}"/>
              </a:ext>
            </a:extLst>
          </p:cNvPr>
          <p:cNvSpPr/>
          <p:nvPr/>
        </p:nvSpPr>
        <p:spPr>
          <a:xfrm>
            <a:off x="6781800" y="5692170"/>
            <a:ext cx="1371600" cy="937230"/>
          </a:xfrm>
          <a:prstGeom prst="ellipse">
            <a:avLst/>
          </a:prstGeom>
          <a:noFill/>
          <a:ln w="5715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32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Negation Using the Sense Amplifier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cxnSp>
        <p:nvCxnSpPr>
          <p:cNvPr id="37" name="Straight Connector 36"/>
          <p:cNvCxnSpPr>
            <a:stCxn id="43" idx="0"/>
          </p:cNvCxnSpPr>
          <p:nvPr/>
        </p:nvCxnSpPr>
        <p:spPr>
          <a:xfrm rot="5400000" flipH="1" flipV="1">
            <a:off x="5231115" y="2960385"/>
            <a:ext cx="317757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43" idx="1"/>
          </p:cNvCxnSpPr>
          <p:nvPr/>
        </p:nvCxnSpPr>
        <p:spPr>
          <a:xfrm rot="10800000">
            <a:off x="3352800" y="5120670"/>
            <a:ext cx="28956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6248400" y="4549170"/>
            <a:ext cx="1143000" cy="1143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Sense Amp</a:t>
            </a:r>
          </a:p>
        </p:txBody>
      </p:sp>
      <p:cxnSp>
        <p:nvCxnSpPr>
          <p:cNvPr id="105" name="Straight Connector 104"/>
          <p:cNvCxnSpPr>
            <a:stCxn id="43" idx="2"/>
          </p:cNvCxnSpPr>
          <p:nvPr/>
        </p:nvCxnSpPr>
        <p:spPr>
          <a:xfrm rot="5400000">
            <a:off x="6427485" y="6084585"/>
            <a:ext cx="78483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8" name="Group 167"/>
          <p:cNvGrpSpPr/>
          <p:nvPr/>
        </p:nvGrpSpPr>
        <p:grpSpPr>
          <a:xfrm>
            <a:off x="3333750" y="2687360"/>
            <a:ext cx="3500436" cy="3294338"/>
            <a:chOff x="3333750" y="2687360"/>
            <a:chExt cx="3500436" cy="3294338"/>
          </a:xfrm>
        </p:grpSpPr>
        <p:sp>
          <p:nvSpPr>
            <p:cNvPr id="68" name="Rectangle 67"/>
            <p:cNvSpPr/>
            <p:nvPr/>
          </p:nvSpPr>
          <p:spPr>
            <a:xfrm>
              <a:off x="4262310" y="2936320"/>
              <a:ext cx="4572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3652710" y="2936320"/>
              <a:ext cx="1295400" cy="914400"/>
              <a:chOff x="1295400" y="2438400"/>
              <a:chExt cx="1295400" cy="914400"/>
            </a:xfrm>
          </p:grpSpPr>
          <p:grpSp>
            <p:nvGrpSpPr>
              <p:cNvPr id="71" name="Group 110"/>
              <p:cNvGrpSpPr/>
              <p:nvPr/>
            </p:nvGrpSpPr>
            <p:grpSpPr>
              <a:xfrm>
                <a:off x="1295400" y="2438400"/>
                <a:ext cx="1063625" cy="914400"/>
                <a:chOff x="2060575" y="2438400"/>
                <a:chExt cx="1063625" cy="914400"/>
              </a:xfrm>
            </p:grpSpPr>
            <p:grpSp>
              <p:nvGrpSpPr>
                <p:cNvPr id="73" name="Group 112"/>
                <p:cNvGrpSpPr/>
                <p:nvPr/>
              </p:nvGrpSpPr>
              <p:grpSpPr>
                <a:xfrm>
                  <a:off x="2667000" y="2438400"/>
                  <a:ext cx="457200" cy="914400"/>
                  <a:chOff x="2667000" y="2438400"/>
                  <a:chExt cx="457200" cy="914400"/>
                </a:xfrm>
              </p:grpSpPr>
              <p:cxnSp>
                <p:nvCxnSpPr>
                  <p:cNvPr id="75" name="Straight Connector 74"/>
                  <p:cNvCxnSpPr/>
                  <p:nvPr/>
                </p:nvCxnSpPr>
                <p:spPr>
                  <a:xfrm flipV="1">
                    <a:off x="31242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flipV="1">
                    <a:off x="26670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/>
                  <p:cNvCxnSpPr/>
                  <p:nvPr/>
                </p:nvCxnSpPr>
                <p:spPr>
                  <a:xfrm>
                    <a:off x="2667000" y="3352800"/>
                    <a:ext cx="457200" cy="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4" name="Elbow Connector 113"/>
                <p:cNvCxnSpPr/>
                <p:nvPr/>
              </p:nvCxnSpPr>
              <p:spPr>
                <a:xfrm rot="10800000" flipV="1">
                  <a:off x="2060575" y="2895600"/>
                  <a:ext cx="606425" cy="457200"/>
                </a:xfrm>
                <a:prstGeom prst="bentConnector2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2" name="Straight Connector 71"/>
              <p:cNvCxnSpPr/>
              <p:nvPr/>
            </p:nvCxnSpPr>
            <p:spPr>
              <a:xfrm flipH="1">
                <a:off x="2362203" y="2895600"/>
                <a:ext cx="228597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/>
            <p:cNvGrpSpPr/>
            <p:nvPr/>
          </p:nvGrpSpPr>
          <p:grpSpPr>
            <a:xfrm>
              <a:off x="5291010" y="2860120"/>
              <a:ext cx="914400" cy="533400"/>
              <a:chOff x="2933700" y="2362200"/>
              <a:chExt cx="914400" cy="533400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 flipV="1">
                <a:off x="31242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flipV="1">
                <a:off x="36576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>
                <a:off x="3124200" y="24384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H="1">
                <a:off x="3124200" y="23622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36576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29337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6" name="Straight Connector 85"/>
            <p:cNvCxnSpPr/>
            <p:nvPr/>
          </p:nvCxnSpPr>
          <p:spPr>
            <a:xfrm>
              <a:off x="6205410" y="3393520"/>
              <a:ext cx="6096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3347910" y="2697540"/>
              <a:ext cx="29718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5748210" y="2687360"/>
              <a:ext cx="0" cy="17276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9" name="Group 118"/>
            <p:cNvGrpSpPr/>
            <p:nvPr/>
          </p:nvGrpSpPr>
          <p:grpSpPr>
            <a:xfrm>
              <a:off x="4324350" y="4056337"/>
              <a:ext cx="914400" cy="706160"/>
              <a:chOff x="4419600" y="4094440"/>
              <a:chExt cx="914400" cy="706160"/>
            </a:xfrm>
          </p:grpSpPr>
          <p:grpSp>
            <p:nvGrpSpPr>
              <p:cNvPr id="107" name="Group 106"/>
              <p:cNvGrpSpPr/>
              <p:nvPr/>
            </p:nvGrpSpPr>
            <p:grpSpPr>
              <a:xfrm>
                <a:off x="4419600" y="4267200"/>
                <a:ext cx="914400" cy="533400"/>
                <a:chOff x="2933700" y="2362200"/>
                <a:chExt cx="914400" cy="533400"/>
              </a:xfrm>
            </p:grpSpPr>
            <p:cxnSp>
              <p:nvCxnSpPr>
                <p:cNvPr id="108" name="Straight Connector 107"/>
                <p:cNvCxnSpPr/>
                <p:nvPr/>
              </p:nvCxnSpPr>
              <p:spPr>
                <a:xfrm flipV="1">
                  <a:off x="3124200" y="2438400"/>
                  <a:ext cx="0" cy="4572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flipV="1">
                  <a:off x="3657600" y="2438400"/>
                  <a:ext cx="0" cy="4572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 flipH="1">
                  <a:off x="3124200" y="2438400"/>
                  <a:ext cx="5334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 flipH="1">
                  <a:off x="3124200" y="2362200"/>
                  <a:ext cx="5334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3657600" y="2895600"/>
                  <a:ext cx="1905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2933700" y="2895600"/>
                  <a:ext cx="1905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4" name="Straight Connector 113"/>
              <p:cNvCxnSpPr/>
              <p:nvPr/>
            </p:nvCxnSpPr>
            <p:spPr>
              <a:xfrm>
                <a:off x="4876800" y="4094440"/>
                <a:ext cx="0" cy="17276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0" name="Straight Connector 119"/>
            <p:cNvCxnSpPr/>
            <p:nvPr/>
          </p:nvCxnSpPr>
          <p:spPr>
            <a:xfrm>
              <a:off x="3333750" y="4043687"/>
              <a:ext cx="16764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9" name="Group 158"/>
            <p:cNvGrpSpPr/>
            <p:nvPr/>
          </p:nvGrpSpPr>
          <p:grpSpPr>
            <a:xfrm>
              <a:off x="4319586" y="3390897"/>
              <a:ext cx="2514600" cy="2590801"/>
              <a:chOff x="4319586" y="3390897"/>
              <a:chExt cx="2514600" cy="2590801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>
                <a:off x="4948110" y="3393520"/>
                <a:ext cx="342900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>
                <a:off x="4552950" y="4076697"/>
                <a:ext cx="1371600" cy="0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5400000">
                <a:off x="3714750" y="5372097"/>
                <a:ext cx="1219200" cy="0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4319586" y="5981698"/>
                <a:ext cx="2514600" cy="0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5" name="TextBox 164"/>
          <p:cNvSpPr txBox="1"/>
          <p:nvPr/>
        </p:nvSpPr>
        <p:spPr>
          <a:xfrm>
            <a:off x="3200400" y="1676400"/>
            <a:ext cx="2887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Dual Contact Cell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710699" y="2362200"/>
            <a:ext cx="2333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Regular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wordline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714797" y="3743980"/>
            <a:ext cx="2523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Negation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wordline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3656AC2-841C-4D30-AE11-F34DE71874CD}"/>
              </a:ext>
            </a:extLst>
          </p:cNvPr>
          <p:cNvSpPr txBox="1"/>
          <p:nvPr/>
        </p:nvSpPr>
        <p:spPr>
          <a:xfrm>
            <a:off x="6927682" y="3799582"/>
            <a:ext cx="1013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bitline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3877441-90A8-4A62-8BC3-A066EF1AFB67}"/>
              </a:ext>
            </a:extLst>
          </p:cNvPr>
          <p:cNvGrpSpPr/>
          <p:nvPr/>
        </p:nvGrpSpPr>
        <p:grpSpPr>
          <a:xfrm>
            <a:off x="6937643" y="5953780"/>
            <a:ext cx="1013418" cy="523220"/>
            <a:chOff x="6937643" y="5738010"/>
            <a:chExt cx="1013418" cy="52322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056BA1E-C99A-4D44-8785-7E32608D812F}"/>
                </a:ext>
              </a:extLst>
            </p:cNvPr>
            <p:cNvSpPr txBox="1"/>
            <p:nvPr/>
          </p:nvSpPr>
          <p:spPr>
            <a:xfrm>
              <a:off x="6937643" y="5738010"/>
              <a:ext cx="1013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bitline</a:t>
              </a:r>
              <a:endPara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431E725-1CF0-48F3-8452-F5873D7D163A}"/>
                </a:ext>
              </a:extLst>
            </p:cNvPr>
            <p:cNvCxnSpPr/>
            <p:nvPr/>
          </p:nvCxnSpPr>
          <p:spPr>
            <a:xfrm>
              <a:off x="7010400" y="5800135"/>
              <a:ext cx="9144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26458EC2-8B8A-46D9-8B2A-F10710905B8D}"/>
              </a:ext>
            </a:extLst>
          </p:cNvPr>
          <p:cNvSpPr txBox="1"/>
          <p:nvPr/>
        </p:nvSpPr>
        <p:spPr>
          <a:xfrm>
            <a:off x="2156524" y="4800600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enable</a:t>
            </a:r>
          </a:p>
        </p:txBody>
      </p:sp>
    </p:spTree>
    <p:extLst>
      <p:ext uri="{BB962C8B-B14F-4D97-AF65-F5344CB8AC3E}">
        <p14:creationId xmlns:p14="http://schemas.microsoft.com/office/powerpoint/2010/main" val="4108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  <p:bldP spid="166" grpId="0"/>
      <p:bldP spid="1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A Paradigm Shift To 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807896" cy="5193723"/>
          </a:xfrm>
        </p:spPr>
        <p:txBody>
          <a:bodyPr/>
          <a:lstStyle/>
          <a:p>
            <a:endParaRPr lang="en-US" dirty="0"/>
          </a:p>
          <a:p>
            <a:r>
              <a:rPr lang="en-US" sz="2800" dirty="0"/>
              <a:t>Enable computation with </a:t>
            </a:r>
            <a:r>
              <a:rPr lang="en-US" sz="2800" dirty="0">
                <a:solidFill>
                  <a:srgbClr val="0000FF"/>
                </a:solidFill>
              </a:rPr>
              <a:t>minimal data movement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800" dirty="0">
                <a:solidFill>
                  <a:srgbClr val="0000FF"/>
                </a:solidFill>
              </a:rPr>
              <a:t>Compute where it makes sense</a:t>
            </a:r>
            <a:r>
              <a:rPr lang="en-US" sz="2800" dirty="0"/>
              <a:t> (</a:t>
            </a:r>
            <a:r>
              <a:rPr lang="en-US" sz="2800" dirty="0">
                <a:solidFill>
                  <a:srgbClr val="FF0000"/>
                </a:solidFill>
              </a:rPr>
              <a:t>where data resides</a:t>
            </a:r>
            <a:r>
              <a:rPr lang="en-US" sz="2800" dirty="0"/>
              <a:t>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800" dirty="0"/>
              <a:t>Make computing architectures more </a:t>
            </a:r>
            <a:r>
              <a:rPr lang="en-US" sz="2800" dirty="0">
                <a:solidFill>
                  <a:srgbClr val="0000FF"/>
                </a:solidFill>
              </a:rPr>
              <a:t>data-centric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574D81-B5DE-384D-B24B-566C679AE60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21529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Negation Using the Sense Amplifier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cxnSp>
        <p:nvCxnSpPr>
          <p:cNvPr id="37" name="Straight Connector 36"/>
          <p:cNvCxnSpPr>
            <a:stCxn id="43" idx="0"/>
          </p:cNvCxnSpPr>
          <p:nvPr/>
        </p:nvCxnSpPr>
        <p:spPr>
          <a:xfrm rot="5400000" flipH="1" flipV="1">
            <a:off x="5231115" y="2960385"/>
            <a:ext cx="317757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43" idx="1"/>
          </p:cNvCxnSpPr>
          <p:nvPr/>
        </p:nvCxnSpPr>
        <p:spPr>
          <a:xfrm rot="10800000">
            <a:off x="3352800" y="5120670"/>
            <a:ext cx="28956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352800" y="5120670"/>
            <a:ext cx="28956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752600" y="4724400"/>
            <a:ext cx="154665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enable sense amp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248400" y="4549170"/>
            <a:ext cx="1143000" cy="1143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Sense Amp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262310" y="1468160"/>
            <a:ext cx="457200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259135" y="1772960"/>
            <a:ext cx="4572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3" name="Group 45"/>
          <p:cNvGrpSpPr/>
          <p:nvPr/>
        </p:nvGrpSpPr>
        <p:grpSpPr>
          <a:xfrm>
            <a:off x="3652710" y="1468160"/>
            <a:ext cx="1295400" cy="914400"/>
            <a:chOff x="1295400" y="2438400"/>
            <a:chExt cx="1295400" cy="914400"/>
          </a:xfrm>
        </p:grpSpPr>
        <p:grpSp>
          <p:nvGrpSpPr>
            <p:cNvPr id="5" name="Group 86"/>
            <p:cNvGrpSpPr/>
            <p:nvPr/>
          </p:nvGrpSpPr>
          <p:grpSpPr>
            <a:xfrm>
              <a:off x="1295400" y="2438400"/>
              <a:ext cx="1063625" cy="914400"/>
              <a:chOff x="2060575" y="2438400"/>
              <a:chExt cx="1063625" cy="914400"/>
            </a:xfrm>
          </p:grpSpPr>
          <p:grpSp>
            <p:nvGrpSpPr>
              <p:cNvPr id="6" name="Group 88"/>
              <p:cNvGrpSpPr/>
              <p:nvPr/>
            </p:nvGrpSpPr>
            <p:grpSpPr>
              <a:xfrm>
                <a:off x="2667000" y="2438400"/>
                <a:ext cx="457200" cy="914400"/>
                <a:chOff x="2667000" y="2438400"/>
                <a:chExt cx="457200" cy="914400"/>
              </a:xfrm>
            </p:grpSpPr>
            <p:cxnSp>
              <p:nvCxnSpPr>
                <p:cNvPr id="51" name="Straight Connector 50"/>
                <p:cNvCxnSpPr/>
                <p:nvPr/>
              </p:nvCxnSpPr>
              <p:spPr>
                <a:xfrm flipV="1">
                  <a:off x="31242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flipV="1">
                  <a:off x="26670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2667000" y="3352800"/>
                  <a:ext cx="4572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Elbow Connector 89"/>
              <p:cNvCxnSpPr/>
              <p:nvPr/>
            </p:nvCxnSpPr>
            <p:spPr>
              <a:xfrm rot="10800000" flipV="1">
                <a:off x="2060575" y="2895600"/>
                <a:ext cx="606425" cy="457200"/>
              </a:xfrm>
              <a:prstGeom prst="bentConnector2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Straight Connector 47"/>
            <p:cNvCxnSpPr/>
            <p:nvPr/>
          </p:nvCxnSpPr>
          <p:spPr>
            <a:xfrm flipH="1">
              <a:off x="2362203" y="2895600"/>
              <a:ext cx="228597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53"/>
          <p:cNvGrpSpPr/>
          <p:nvPr/>
        </p:nvGrpSpPr>
        <p:grpSpPr>
          <a:xfrm>
            <a:off x="5291010" y="1391960"/>
            <a:ext cx="914400" cy="533400"/>
            <a:chOff x="2933700" y="2362200"/>
            <a:chExt cx="914400" cy="533400"/>
          </a:xfrm>
        </p:grpSpPr>
        <p:cxnSp>
          <p:nvCxnSpPr>
            <p:cNvPr id="55" name="Straight Connector 54"/>
            <p:cNvCxnSpPr/>
            <p:nvPr/>
          </p:nvCxnSpPr>
          <p:spPr>
            <a:xfrm flipV="1">
              <a:off x="31242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36576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3124200" y="24384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3124200" y="23622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36576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9337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Straight Connector 60"/>
          <p:cNvCxnSpPr/>
          <p:nvPr/>
        </p:nvCxnSpPr>
        <p:spPr>
          <a:xfrm>
            <a:off x="4948110" y="1925360"/>
            <a:ext cx="3429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6205410" y="1925360"/>
            <a:ext cx="6096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347910" y="1229380"/>
            <a:ext cx="29718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748210" y="1219200"/>
            <a:ext cx="0" cy="17276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347910" y="1229380"/>
            <a:ext cx="29718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948110" y="1925360"/>
            <a:ext cx="3429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205410" y="1925360"/>
            <a:ext cx="6096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4262310" y="2936320"/>
            <a:ext cx="457200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8" name="Group 69"/>
          <p:cNvGrpSpPr/>
          <p:nvPr/>
        </p:nvGrpSpPr>
        <p:grpSpPr>
          <a:xfrm>
            <a:off x="3652710" y="2936320"/>
            <a:ext cx="1295400" cy="914400"/>
            <a:chOff x="1295400" y="2438400"/>
            <a:chExt cx="1295400" cy="914400"/>
          </a:xfrm>
        </p:grpSpPr>
        <p:grpSp>
          <p:nvGrpSpPr>
            <p:cNvPr id="9" name="Group 110"/>
            <p:cNvGrpSpPr/>
            <p:nvPr/>
          </p:nvGrpSpPr>
          <p:grpSpPr>
            <a:xfrm>
              <a:off x="1295400" y="2438400"/>
              <a:ext cx="1063625" cy="914400"/>
              <a:chOff x="2060575" y="2438400"/>
              <a:chExt cx="1063625" cy="914400"/>
            </a:xfrm>
          </p:grpSpPr>
          <p:grpSp>
            <p:nvGrpSpPr>
              <p:cNvPr id="10" name="Group 112"/>
              <p:cNvGrpSpPr/>
              <p:nvPr/>
            </p:nvGrpSpPr>
            <p:grpSpPr>
              <a:xfrm>
                <a:off x="2667000" y="2438400"/>
                <a:ext cx="457200" cy="914400"/>
                <a:chOff x="2667000" y="2438400"/>
                <a:chExt cx="457200" cy="914400"/>
              </a:xfrm>
            </p:grpSpPr>
            <p:cxnSp>
              <p:nvCxnSpPr>
                <p:cNvPr id="75" name="Straight Connector 74"/>
                <p:cNvCxnSpPr/>
                <p:nvPr/>
              </p:nvCxnSpPr>
              <p:spPr>
                <a:xfrm flipV="1">
                  <a:off x="31242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flipV="1">
                  <a:off x="26670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2667000" y="3352800"/>
                  <a:ext cx="4572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4" name="Elbow Connector 113"/>
              <p:cNvCxnSpPr/>
              <p:nvPr/>
            </p:nvCxnSpPr>
            <p:spPr>
              <a:xfrm rot="10800000" flipV="1">
                <a:off x="2060575" y="2895600"/>
                <a:ext cx="606425" cy="457200"/>
              </a:xfrm>
              <a:prstGeom prst="bentConnector2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2" name="Straight Connector 71"/>
            <p:cNvCxnSpPr/>
            <p:nvPr/>
          </p:nvCxnSpPr>
          <p:spPr>
            <a:xfrm flipH="1">
              <a:off x="2362203" y="2895600"/>
              <a:ext cx="228597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77"/>
          <p:cNvGrpSpPr/>
          <p:nvPr/>
        </p:nvGrpSpPr>
        <p:grpSpPr>
          <a:xfrm>
            <a:off x="5291010" y="2860120"/>
            <a:ext cx="914400" cy="533400"/>
            <a:chOff x="2933700" y="2362200"/>
            <a:chExt cx="914400" cy="533400"/>
          </a:xfrm>
        </p:grpSpPr>
        <p:cxnSp>
          <p:nvCxnSpPr>
            <p:cNvPr id="79" name="Straight Connector 78"/>
            <p:cNvCxnSpPr/>
            <p:nvPr/>
          </p:nvCxnSpPr>
          <p:spPr>
            <a:xfrm flipV="1">
              <a:off x="31242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36576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>
              <a:off x="3124200" y="24384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>
              <a:off x="3124200" y="23622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36576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9337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6" name="Straight Connector 85"/>
          <p:cNvCxnSpPr/>
          <p:nvPr/>
        </p:nvCxnSpPr>
        <p:spPr>
          <a:xfrm>
            <a:off x="6205410" y="3393520"/>
            <a:ext cx="6096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3347910" y="2697540"/>
            <a:ext cx="29718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5748210" y="2687360"/>
            <a:ext cx="0" cy="17276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43" idx="2"/>
          </p:cNvCxnSpPr>
          <p:nvPr/>
        </p:nvCxnSpPr>
        <p:spPr>
          <a:xfrm rot="5400000">
            <a:off x="6427485" y="6084585"/>
            <a:ext cx="78483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8"/>
          <p:cNvGrpSpPr/>
          <p:nvPr/>
        </p:nvGrpSpPr>
        <p:grpSpPr>
          <a:xfrm>
            <a:off x="4324350" y="4056337"/>
            <a:ext cx="914400" cy="706160"/>
            <a:chOff x="4419600" y="4094440"/>
            <a:chExt cx="914400" cy="706160"/>
          </a:xfrm>
        </p:grpSpPr>
        <p:grpSp>
          <p:nvGrpSpPr>
            <p:cNvPr id="13" name="Group 106"/>
            <p:cNvGrpSpPr/>
            <p:nvPr/>
          </p:nvGrpSpPr>
          <p:grpSpPr>
            <a:xfrm>
              <a:off x="4419600" y="4267200"/>
              <a:ext cx="914400" cy="533400"/>
              <a:chOff x="2933700" y="2362200"/>
              <a:chExt cx="914400" cy="533400"/>
            </a:xfrm>
          </p:grpSpPr>
          <p:cxnSp>
            <p:nvCxnSpPr>
              <p:cNvPr id="108" name="Straight Connector 107"/>
              <p:cNvCxnSpPr/>
              <p:nvPr/>
            </p:nvCxnSpPr>
            <p:spPr>
              <a:xfrm flipV="1">
                <a:off x="31242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flipV="1">
                <a:off x="36576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flipH="1">
                <a:off x="3124200" y="24384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flipH="1">
                <a:off x="3124200" y="23622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36576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29337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4" name="Straight Connector 113"/>
            <p:cNvCxnSpPr/>
            <p:nvPr/>
          </p:nvCxnSpPr>
          <p:spPr>
            <a:xfrm>
              <a:off x="4876800" y="4094440"/>
              <a:ext cx="0" cy="17276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0" name="Straight Connector 119"/>
          <p:cNvCxnSpPr/>
          <p:nvPr/>
        </p:nvCxnSpPr>
        <p:spPr>
          <a:xfrm>
            <a:off x="3333750" y="4043687"/>
            <a:ext cx="16764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3333750" y="4043687"/>
            <a:ext cx="16764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58"/>
          <p:cNvGrpSpPr/>
          <p:nvPr/>
        </p:nvGrpSpPr>
        <p:grpSpPr>
          <a:xfrm>
            <a:off x="4319586" y="3390897"/>
            <a:ext cx="2514600" cy="2590801"/>
            <a:chOff x="4319586" y="3390897"/>
            <a:chExt cx="2514600" cy="2590801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4948110" y="3393520"/>
              <a:ext cx="3429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5400000">
              <a:off x="4552950" y="4076697"/>
              <a:ext cx="13716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>
              <a:off x="3714750" y="5372097"/>
              <a:ext cx="12192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4319586" y="5981698"/>
              <a:ext cx="25146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/>
          <p:cNvSpPr txBox="1"/>
          <p:nvPr/>
        </p:nvSpPr>
        <p:spPr>
          <a:xfrm>
            <a:off x="6659735" y="838200"/>
            <a:ext cx="1341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½ V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DD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+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δ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6670612" y="838200"/>
            <a:ext cx="873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½ V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DD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6629400" y="838200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V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DD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6899212" y="6019800"/>
            <a:ext cx="873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½ V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DD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6979828" y="6019800"/>
            <a:ext cx="336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0</a:t>
            </a:r>
            <a:endParaRPr kumimoji="0" lang="en-US" sz="2800" b="1" i="0" u="none" strike="noStrike" kern="1200" cap="none" spc="0" normalizeH="0" baseline="-25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15" name="Group 159"/>
          <p:cNvGrpSpPr/>
          <p:nvPr/>
        </p:nvGrpSpPr>
        <p:grpSpPr>
          <a:xfrm>
            <a:off x="4317611" y="3393374"/>
            <a:ext cx="2514600" cy="2602676"/>
            <a:chOff x="4319586" y="3379022"/>
            <a:chExt cx="2514600" cy="2602676"/>
          </a:xfrm>
        </p:grpSpPr>
        <p:cxnSp>
          <p:nvCxnSpPr>
            <p:cNvPr id="161" name="Straight Connector 160"/>
            <p:cNvCxnSpPr/>
            <p:nvPr/>
          </p:nvCxnSpPr>
          <p:spPr>
            <a:xfrm>
              <a:off x="4948110" y="3393520"/>
              <a:ext cx="342900" cy="0"/>
            </a:xfrm>
            <a:prstGeom prst="line">
              <a:avLst/>
            </a:prstGeom>
            <a:ln w="381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rot="5400000">
              <a:off x="4552950" y="4064822"/>
              <a:ext cx="1371600" cy="0"/>
            </a:xfrm>
            <a:prstGeom prst="line">
              <a:avLst/>
            </a:prstGeom>
            <a:ln w="381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rot="5400000">
              <a:off x="3714750" y="5372097"/>
              <a:ext cx="1219200" cy="0"/>
            </a:xfrm>
            <a:prstGeom prst="line">
              <a:avLst/>
            </a:prstGeom>
            <a:ln w="381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4319586" y="5981698"/>
              <a:ext cx="2514600" cy="0"/>
            </a:xfrm>
            <a:prstGeom prst="line">
              <a:avLst/>
            </a:prstGeom>
            <a:ln w="381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Box 88"/>
          <p:cNvSpPr txBox="1"/>
          <p:nvPr/>
        </p:nvSpPr>
        <p:spPr>
          <a:xfrm>
            <a:off x="1066800" y="967669"/>
            <a:ext cx="21336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activate source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57200" y="3551670"/>
            <a:ext cx="25908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activate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negation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wordline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926AEE9-3C8D-4D18-BDB6-E0832A281B0A}"/>
              </a:ext>
            </a:extLst>
          </p:cNvPr>
          <p:cNvSpPr txBox="1"/>
          <p:nvPr/>
        </p:nvSpPr>
        <p:spPr>
          <a:xfrm>
            <a:off x="6868279" y="3824303"/>
            <a:ext cx="1013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bitline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CE3404E-716B-48C1-A5D8-2C514930FD96}"/>
              </a:ext>
            </a:extLst>
          </p:cNvPr>
          <p:cNvGrpSpPr/>
          <p:nvPr/>
        </p:nvGrpSpPr>
        <p:grpSpPr>
          <a:xfrm>
            <a:off x="5698701" y="6163836"/>
            <a:ext cx="1013418" cy="523220"/>
            <a:chOff x="6937643" y="5738010"/>
            <a:chExt cx="1013418" cy="523220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9BB351EB-8C98-49B1-8C97-C9F38CE836F0}"/>
                </a:ext>
              </a:extLst>
            </p:cNvPr>
            <p:cNvSpPr txBox="1"/>
            <p:nvPr/>
          </p:nvSpPr>
          <p:spPr>
            <a:xfrm>
              <a:off x="6937643" y="5738010"/>
              <a:ext cx="1013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bitline</a:t>
              </a:r>
              <a:endPara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5A2D103-3662-41E8-A962-4411F875DD53}"/>
                </a:ext>
              </a:extLst>
            </p:cNvPr>
            <p:cNvCxnSpPr/>
            <p:nvPr/>
          </p:nvCxnSpPr>
          <p:spPr>
            <a:xfrm>
              <a:off x="7010400" y="5800135"/>
              <a:ext cx="9144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157519FB-81B6-4EF9-A568-C21B1FA6FBC7}"/>
              </a:ext>
            </a:extLst>
          </p:cNvPr>
          <p:cNvSpPr txBox="1"/>
          <p:nvPr/>
        </p:nvSpPr>
        <p:spPr>
          <a:xfrm>
            <a:off x="2590423" y="1752600"/>
            <a:ext cx="990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88346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 animBg="1"/>
      <p:bldP spid="44" grpId="1" animBg="1"/>
      <p:bldP spid="68" grpId="0" animBg="1"/>
      <p:bldP spid="154" grpId="0"/>
      <p:bldP spid="154" grpId="1"/>
      <p:bldP spid="155" grpId="0"/>
      <p:bldP spid="156" grpId="0"/>
      <p:bldP spid="157" grpId="0"/>
      <p:bldP spid="158" grpId="0"/>
      <p:bldP spid="89" grpId="0"/>
      <p:bldP spid="89" grpId="1"/>
      <p:bldP spid="9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494EC-CC29-4C1B-BC30-B25CBF015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Ambit vs. DDR3: Performance and Energy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39D3B-A3F5-4658-A5BE-B00BFFC8A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AB549DD-5A03-443B-A7E3-97EF7C548D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2212079"/>
              </p:ext>
            </p:extLst>
          </p:nvPr>
        </p:nvGraphicFramePr>
        <p:xfrm>
          <a:off x="609600" y="1143000"/>
          <a:ext cx="80772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1F13FD58-5AF1-4A70-AAF4-BA2FD69585F4}"/>
              </a:ext>
            </a:extLst>
          </p:cNvPr>
          <p:cNvGrpSpPr/>
          <p:nvPr/>
        </p:nvGrpSpPr>
        <p:grpSpPr>
          <a:xfrm>
            <a:off x="5628222" y="2477869"/>
            <a:ext cx="1849940" cy="1451335"/>
            <a:chOff x="5628222" y="2477869"/>
            <a:chExt cx="1849940" cy="145133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D3014AC-E750-4E89-95E0-6E377B3192BA}"/>
                </a:ext>
              </a:extLst>
            </p:cNvPr>
            <p:cNvSpPr txBox="1"/>
            <p:nvPr/>
          </p:nvSpPr>
          <p:spPr>
            <a:xfrm>
              <a:off x="5628222" y="2477869"/>
              <a:ext cx="7665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32X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19E9FFE-5207-445D-921D-CAE4675041B8}"/>
                </a:ext>
              </a:extLst>
            </p:cNvPr>
            <p:cNvSpPr/>
            <p:nvPr/>
          </p:nvSpPr>
          <p:spPr>
            <a:xfrm>
              <a:off x="6102036" y="3041964"/>
              <a:ext cx="1376126" cy="887240"/>
            </a:xfrm>
            <a:custGeom>
              <a:avLst/>
              <a:gdLst>
                <a:gd name="connsiteX0" fmla="*/ 0 w 1376126"/>
                <a:gd name="connsiteY0" fmla="*/ 0 h 887240"/>
                <a:gd name="connsiteX1" fmla="*/ 1376126 w 1376126"/>
                <a:gd name="connsiteY1" fmla="*/ 887240 h 88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76126" h="887240">
                  <a:moveTo>
                    <a:pt x="0" y="0"/>
                  </a:moveTo>
                  <a:lnTo>
                    <a:pt x="1376126" y="887240"/>
                  </a:ln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7EBAEE8-0E06-4849-B21E-503146852B82}"/>
              </a:ext>
            </a:extLst>
          </p:cNvPr>
          <p:cNvGrpSpPr/>
          <p:nvPr/>
        </p:nvGrpSpPr>
        <p:grpSpPr>
          <a:xfrm>
            <a:off x="6811244" y="2477869"/>
            <a:ext cx="1083378" cy="1270266"/>
            <a:chOff x="6811244" y="2477869"/>
            <a:chExt cx="1083378" cy="127026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3341D2-3336-47D4-9CDA-B09DF0130A4F}"/>
                </a:ext>
              </a:extLst>
            </p:cNvPr>
            <p:cNvSpPr txBox="1"/>
            <p:nvPr/>
          </p:nvSpPr>
          <p:spPr>
            <a:xfrm>
              <a:off x="6811244" y="2477869"/>
              <a:ext cx="7665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35X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DAC4FD1-AA02-4523-83C6-B4526A5134E2}"/>
                </a:ext>
              </a:extLst>
            </p:cNvPr>
            <p:cNvSpPr/>
            <p:nvPr/>
          </p:nvSpPr>
          <p:spPr>
            <a:xfrm>
              <a:off x="7206558" y="3014804"/>
              <a:ext cx="688064" cy="733331"/>
            </a:xfrm>
            <a:custGeom>
              <a:avLst/>
              <a:gdLst>
                <a:gd name="connsiteX0" fmla="*/ 0 w 688064"/>
                <a:gd name="connsiteY0" fmla="*/ 0 h 733331"/>
                <a:gd name="connsiteX1" fmla="*/ 688064 w 688064"/>
                <a:gd name="connsiteY1" fmla="*/ 733331 h 73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8064" h="733331">
                  <a:moveTo>
                    <a:pt x="0" y="0"/>
                  </a:moveTo>
                  <a:lnTo>
                    <a:pt x="688064" y="733331"/>
                  </a:ln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329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Integrating Ambit with the System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CA096B4-0085-42A6-BC81-34C7E9369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9530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 err="1">
                <a:solidFill>
                  <a:srgbClr val="C00000"/>
                </a:solidFill>
              </a:rPr>
              <a:t>PCIe</a:t>
            </a:r>
            <a:r>
              <a:rPr lang="en-US" sz="4000" dirty="0">
                <a:solidFill>
                  <a:srgbClr val="C00000"/>
                </a:solidFill>
              </a:rPr>
              <a:t> device</a:t>
            </a:r>
          </a:p>
          <a:p>
            <a:pPr marL="914400" lvl="1" indent="-514350"/>
            <a:r>
              <a:rPr lang="en-US" dirty="0"/>
              <a:t>Similar to other accelerators (e.g., GPU)</a:t>
            </a:r>
          </a:p>
          <a:p>
            <a:pPr marL="914400" lvl="1" indent="-514350"/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4000" dirty="0">
                <a:solidFill>
                  <a:srgbClr val="C00000"/>
                </a:solidFill>
              </a:rPr>
              <a:t>System memory bus</a:t>
            </a:r>
          </a:p>
          <a:p>
            <a:pPr marL="914400" lvl="1" indent="-514350"/>
            <a:r>
              <a:rPr lang="en-US" dirty="0"/>
              <a:t>Ambit uses the same DRAM command/address interface</a:t>
            </a:r>
          </a:p>
          <a:p>
            <a:pPr marL="914400" lvl="1" indent="-514350"/>
            <a:endParaRPr lang="en-US" dirty="0"/>
          </a:p>
          <a:p>
            <a:pPr marL="0" indent="0" algn="ctr">
              <a:buNone/>
            </a:pPr>
            <a:r>
              <a:rPr lang="en-US" dirty="0"/>
              <a:t>Pros and cons discussed in paper </a:t>
            </a:r>
          </a:p>
          <a:p>
            <a:pPr marL="0" indent="0" algn="ctr">
              <a:buNone/>
            </a:pPr>
            <a:r>
              <a:rPr lang="en-US" dirty="0"/>
              <a:t>(Section 5.4)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24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2050D-1BAC-4E10-9AC0-7E48A819D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F2641-512B-4ED0-94C6-4EDC33F45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48640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Methodology</a:t>
            </a:r>
            <a:r>
              <a:rPr lang="en-US" dirty="0"/>
              <a:t> (Gem5 simulator)</a:t>
            </a:r>
          </a:p>
          <a:p>
            <a:pPr lvl="1"/>
            <a:r>
              <a:rPr lang="en-US" dirty="0"/>
              <a:t>Processor: x86, 4 GHz, out-of-order, 64-entry instruction queue</a:t>
            </a:r>
          </a:p>
          <a:p>
            <a:pPr lvl="1"/>
            <a:r>
              <a:rPr lang="en-US" dirty="0"/>
              <a:t>L1 cache: 32 KB D-cache and 32 KB I-cache, LRU policy</a:t>
            </a:r>
          </a:p>
          <a:p>
            <a:pPr lvl="1"/>
            <a:r>
              <a:rPr lang="en-US" dirty="0"/>
              <a:t>L2 cache: 2 MB, LRU policy</a:t>
            </a:r>
          </a:p>
          <a:p>
            <a:pPr lvl="1"/>
            <a:r>
              <a:rPr lang="en-US" dirty="0"/>
              <a:t>Memory controller: FR-FCFS, 8 KB row size</a:t>
            </a:r>
          </a:p>
          <a:p>
            <a:pPr lvl="1"/>
            <a:r>
              <a:rPr lang="en-US" dirty="0"/>
              <a:t>Main memory: DDR4-2400, 1 channel, 1 rank, 8 bank</a:t>
            </a:r>
          </a:p>
          <a:p>
            <a:r>
              <a:rPr lang="en-US" dirty="0">
                <a:solidFill>
                  <a:srgbClr val="C00000"/>
                </a:solidFill>
              </a:rPr>
              <a:t>Workloads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Database bitmap indices</a:t>
            </a:r>
          </a:p>
          <a:p>
            <a:pPr lvl="1"/>
            <a:r>
              <a:rPr lang="en-US" dirty="0" err="1">
                <a:solidFill>
                  <a:srgbClr val="0070C0"/>
                </a:solidFill>
              </a:rPr>
              <a:t>BitWeaving</a:t>
            </a:r>
            <a:r>
              <a:rPr lang="en-US" dirty="0"/>
              <a:t> –column scans using bulk bitwise operations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Set operations </a:t>
            </a:r>
            <a:r>
              <a:rPr lang="en-US" dirty="0"/>
              <a:t>– comparing </a:t>
            </a:r>
            <a:r>
              <a:rPr lang="en-US" dirty="0" err="1"/>
              <a:t>bitvectors</a:t>
            </a:r>
            <a:r>
              <a:rPr lang="en-US" dirty="0"/>
              <a:t> with red-black trees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58252-51D1-4AA2-89D4-57BA310E8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59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Bitmap Indices: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728D84-5CE0-415B-82A1-2F190954F02F}"/>
              </a:ext>
            </a:extLst>
          </p:cNvPr>
          <p:cNvSpPr txBox="1"/>
          <p:nvPr/>
        </p:nvSpPr>
        <p:spPr>
          <a:xfrm>
            <a:off x="403533" y="6126597"/>
            <a:ext cx="800783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Consistent reduction in execution time. 6X on average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722E09B-F492-4B0D-8789-A785798BA8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5813914"/>
              </p:ext>
            </p:extLst>
          </p:nvPr>
        </p:nvGraphicFramePr>
        <p:xfrm>
          <a:off x="381000" y="955142"/>
          <a:ext cx="8382000" cy="4979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7249D608-897D-4455-A5EB-1D27B17F8062}"/>
              </a:ext>
            </a:extLst>
          </p:cNvPr>
          <p:cNvGrpSpPr/>
          <p:nvPr/>
        </p:nvGrpSpPr>
        <p:grpSpPr>
          <a:xfrm>
            <a:off x="1948534" y="845191"/>
            <a:ext cx="6315015" cy="2954629"/>
            <a:chOff x="1948534" y="845191"/>
            <a:chExt cx="6315015" cy="295462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789BD02-CE33-4FDD-8B02-16006030F4FD}"/>
                </a:ext>
              </a:extLst>
            </p:cNvPr>
            <p:cNvSpPr txBox="1"/>
            <p:nvPr/>
          </p:nvSpPr>
          <p:spPr>
            <a:xfrm>
              <a:off x="1948534" y="3276600"/>
              <a:ext cx="7184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5.4X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50234A2-F981-4C7E-BA6C-1F3B5F7844BB}"/>
                </a:ext>
              </a:extLst>
            </p:cNvPr>
            <p:cNvSpPr txBox="1"/>
            <p:nvPr/>
          </p:nvSpPr>
          <p:spPr>
            <a:xfrm>
              <a:off x="3047999" y="2918807"/>
              <a:ext cx="7184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6.1X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AAFDE5-1DB6-4E3B-9F25-B1530E9F9E88}"/>
                </a:ext>
              </a:extLst>
            </p:cNvPr>
            <p:cNvSpPr txBox="1"/>
            <p:nvPr/>
          </p:nvSpPr>
          <p:spPr>
            <a:xfrm>
              <a:off x="4178398" y="2514600"/>
              <a:ext cx="7184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6.3X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A510DB9-E5AE-447B-90E9-A88F7AB9EFDD}"/>
                </a:ext>
              </a:extLst>
            </p:cNvPr>
            <p:cNvSpPr txBox="1"/>
            <p:nvPr/>
          </p:nvSpPr>
          <p:spPr>
            <a:xfrm>
              <a:off x="5283900" y="2395587"/>
              <a:ext cx="7184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5.7X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46ACF85-B344-4367-B161-02FC18EB2DA6}"/>
                </a:ext>
              </a:extLst>
            </p:cNvPr>
            <p:cNvSpPr txBox="1"/>
            <p:nvPr/>
          </p:nvSpPr>
          <p:spPr>
            <a:xfrm>
              <a:off x="6400799" y="1600200"/>
              <a:ext cx="7184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6.2X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D2BFB6-DCE2-4558-9703-BB24FE7AB4CE}"/>
                </a:ext>
              </a:extLst>
            </p:cNvPr>
            <p:cNvSpPr txBox="1"/>
            <p:nvPr/>
          </p:nvSpPr>
          <p:spPr>
            <a:xfrm>
              <a:off x="7545083" y="845191"/>
              <a:ext cx="7184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6.6X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5CCF5A4-AFE9-4E9A-974D-0FB6E48B2723}"/>
              </a:ext>
            </a:extLst>
          </p:cNvPr>
          <p:cNvGrpSpPr/>
          <p:nvPr/>
        </p:nvGrpSpPr>
        <p:grpSpPr>
          <a:xfrm>
            <a:off x="2438400" y="1346527"/>
            <a:ext cx="5687841" cy="3225473"/>
            <a:chOff x="2438400" y="1346527"/>
            <a:chExt cx="5687841" cy="3225473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6A7E8E7-120F-4CA1-8F85-11D58FC702C3}"/>
                </a:ext>
              </a:extLst>
            </p:cNvPr>
            <p:cNvCxnSpPr>
              <a:cxnSpLocks/>
            </p:cNvCxnSpPr>
            <p:nvPr/>
          </p:nvCxnSpPr>
          <p:spPr>
            <a:xfrm>
              <a:off x="2438400" y="3962400"/>
              <a:ext cx="0" cy="609600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C224D64-51BD-47D8-8FEC-BACD811FD915}"/>
                </a:ext>
              </a:extLst>
            </p:cNvPr>
            <p:cNvCxnSpPr>
              <a:cxnSpLocks/>
            </p:cNvCxnSpPr>
            <p:nvPr/>
          </p:nvCxnSpPr>
          <p:spPr>
            <a:xfrm>
              <a:off x="3581400" y="3495020"/>
              <a:ext cx="0" cy="1076980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022B7DA-4864-4B08-806E-1055529547C1}"/>
                </a:ext>
              </a:extLst>
            </p:cNvPr>
            <p:cNvCxnSpPr>
              <a:cxnSpLocks/>
            </p:cNvCxnSpPr>
            <p:nvPr/>
          </p:nvCxnSpPr>
          <p:spPr>
            <a:xfrm>
              <a:off x="4724400" y="3124200"/>
              <a:ext cx="0" cy="1371600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532E520-E97D-4299-AA6D-B3EA71B8AE3E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3037820"/>
              <a:ext cx="0" cy="1381780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BF4E822-E6F6-47EF-B184-CCD0F5652CC5}"/>
                </a:ext>
              </a:extLst>
            </p:cNvPr>
            <p:cNvCxnSpPr>
              <a:cxnSpLocks/>
            </p:cNvCxnSpPr>
            <p:nvPr/>
          </p:nvCxnSpPr>
          <p:spPr>
            <a:xfrm>
              <a:off x="7010400" y="2194907"/>
              <a:ext cx="0" cy="2148493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C321114-D053-47FF-B1C4-460788CFBD7A}"/>
                </a:ext>
              </a:extLst>
            </p:cNvPr>
            <p:cNvCxnSpPr>
              <a:cxnSpLocks/>
            </p:cNvCxnSpPr>
            <p:nvPr/>
          </p:nvCxnSpPr>
          <p:spPr>
            <a:xfrm>
              <a:off x="8126241" y="1346527"/>
              <a:ext cx="0" cy="2844473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330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7" grpId="0" uiExpand="1">
        <p:bldSub>
          <a:bldChart bld="series"/>
        </p:bldSub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5DD77-D2A5-4ED7-BD5A-69824ACA0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Speedup offered by Ambit for </a:t>
            </a:r>
            <a:r>
              <a:rPr lang="en-US" sz="3200" dirty="0" err="1"/>
              <a:t>BitWeaving</a:t>
            </a:r>
            <a:endParaRPr lang="en-US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602DE-03E0-40A5-82A4-A7679744A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F7CB7B4-7ABC-4D89-B58A-E0A9EEC51A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7133193"/>
              </p:ext>
            </p:extLst>
          </p:nvPr>
        </p:nvGraphicFramePr>
        <p:xfrm>
          <a:off x="228600" y="1752600"/>
          <a:ext cx="84582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1554900-E5AD-4297-BD78-DA246D60315B}"/>
              </a:ext>
            </a:extLst>
          </p:cNvPr>
          <p:cNvSpPr txBox="1"/>
          <p:nvPr/>
        </p:nvSpPr>
        <p:spPr>
          <a:xfrm>
            <a:off x="2743200" y="1686580"/>
            <a:ext cx="4883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Number of rows in the database table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A006512-121A-43FF-9DA2-E1992088DD16}"/>
              </a:ext>
            </a:extLst>
          </p:cNvPr>
          <p:cNvSpPr/>
          <p:nvPr/>
        </p:nvSpPr>
        <p:spPr>
          <a:xfrm>
            <a:off x="1747319" y="2895600"/>
            <a:ext cx="5941030" cy="1638677"/>
          </a:xfrm>
          <a:custGeom>
            <a:avLst/>
            <a:gdLst>
              <a:gd name="connsiteX0" fmla="*/ 0 w 6527548"/>
              <a:gd name="connsiteY0" fmla="*/ 2055136 h 2055136"/>
              <a:gd name="connsiteX1" fmla="*/ 2969536 w 6527548"/>
              <a:gd name="connsiteY1" fmla="*/ 588475 h 2055136"/>
              <a:gd name="connsiteX2" fmla="*/ 6527548 w 6527548"/>
              <a:gd name="connsiteY2" fmla="*/ 0 h 2055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27548" h="2055136">
                <a:moveTo>
                  <a:pt x="0" y="2055136"/>
                </a:moveTo>
                <a:cubicBezTo>
                  <a:pt x="940805" y="1493067"/>
                  <a:pt x="1881611" y="930998"/>
                  <a:pt x="2969536" y="588475"/>
                </a:cubicBezTo>
                <a:cubicBezTo>
                  <a:pt x="4057461" y="245952"/>
                  <a:pt x="5292504" y="122976"/>
                  <a:pt x="6527548" y="0"/>
                </a:cubicBezTo>
              </a:path>
            </a:pathLst>
          </a:custGeom>
          <a:noFill/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2CF382-D409-4434-A591-E8005F3C68EF}"/>
              </a:ext>
            </a:extLst>
          </p:cNvPr>
          <p:cNvSpPr txBox="1"/>
          <p:nvPr/>
        </p:nvSpPr>
        <p:spPr>
          <a:xfrm>
            <a:off x="749667" y="913443"/>
            <a:ext cx="7479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select count(*) where c1 &lt; field &lt; c2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1CB4C8-7E7A-46A7-8BDC-5013DE8BA6C6}"/>
              </a:ext>
            </a:extLst>
          </p:cNvPr>
          <p:cNvSpPr txBox="1"/>
          <p:nvPr/>
        </p:nvSpPr>
        <p:spPr>
          <a:xfrm>
            <a:off x="7688349" y="2611388"/>
            <a:ext cx="635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12X</a:t>
            </a:r>
          </a:p>
        </p:txBody>
      </p:sp>
    </p:spTree>
    <p:extLst>
      <p:ext uri="{BB962C8B-B14F-4D97-AF65-F5344CB8AC3E}">
        <p14:creationId xmlns:p14="http://schemas.microsoft.com/office/powerpoint/2010/main" val="306883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5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5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  <p:bldP spid="6" grpId="0"/>
      <p:bldP spid="3" grpId="0" animBg="1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62000" y="3886200"/>
            <a:ext cx="7620000" cy="1828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ROW HAMMER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565F6A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743200" y="990600"/>
            <a:ext cx="4343400" cy="11430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FLIPPING BITS IN MEMORY</a:t>
            </a:r>
            <a:b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WITHOUT ACCESSING THEM</a:t>
            </a:r>
            <a:b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ISCA 2014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537" y="990600"/>
            <a:ext cx="881063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9032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_Wordline"/>
          <p:cNvCxnSpPr/>
          <p:nvPr/>
        </p:nvCxnSpPr>
        <p:spPr>
          <a:xfrm>
            <a:off x="914400" y="4114800"/>
            <a:ext cx="3657600" cy="0"/>
          </a:xfrm>
          <a:prstGeom prst="line">
            <a:avLst/>
          </a:prstGeom>
          <a:ln w="76200" cap="rnd">
            <a:solidFill>
              <a:srgbClr val="565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_Wordline"/>
          <p:cNvCxnSpPr/>
          <p:nvPr/>
        </p:nvCxnSpPr>
        <p:spPr>
          <a:xfrm>
            <a:off x="914400" y="3505200"/>
            <a:ext cx="3657600" cy="0"/>
          </a:xfrm>
          <a:prstGeom prst="line">
            <a:avLst/>
          </a:prstGeom>
          <a:ln w="76200" cap="rnd">
            <a:solidFill>
              <a:srgbClr val="565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_Wordline"/>
          <p:cNvCxnSpPr/>
          <p:nvPr/>
        </p:nvCxnSpPr>
        <p:spPr>
          <a:xfrm>
            <a:off x="914400" y="2286000"/>
            <a:ext cx="3657600" cy="0"/>
          </a:xfrm>
          <a:prstGeom prst="line">
            <a:avLst/>
          </a:prstGeom>
          <a:ln w="76200" cap="rnd">
            <a:solidFill>
              <a:srgbClr val="565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_Wordline"/>
          <p:cNvCxnSpPr/>
          <p:nvPr/>
        </p:nvCxnSpPr>
        <p:spPr>
          <a:xfrm>
            <a:off x="914400" y="1676400"/>
            <a:ext cx="3657600" cy="0"/>
          </a:xfrm>
          <a:prstGeom prst="line">
            <a:avLst/>
          </a:prstGeom>
          <a:ln w="76200" cap="rnd">
            <a:solidFill>
              <a:srgbClr val="565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grpSp>
        <p:nvGrpSpPr>
          <p:cNvPr id="12" name="Cells"/>
          <p:cNvGrpSpPr/>
          <p:nvPr/>
        </p:nvGrpSpPr>
        <p:grpSpPr>
          <a:xfrm>
            <a:off x="1371600" y="1524000"/>
            <a:ext cx="2743200" cy="2743200"/>
            <a:chOff x="1828800" y="1905000"/>
            <a:chExt cx="2743200" cy="2743200"/>
          </a:xfrm>
        </p:grpSpPr>
        <p:sp>
          <p:nvSpPr>
            <p:cNvPr id="13" name="Oval 12"/>
            <p:cNvSpPr/>
            <p:nvPr/>
          </p:nvSpPr>
          <p:spPr>
            <a:xfrm>
              <a:off x="1828800" y="19050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438400" y="19050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048000" y="19050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657600" y="19050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267200" y="19050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828800" y="25146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438400" y="25146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048000" y="25146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657600" y="25146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4267200" y="25146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828800" y="31242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2438400" y="31242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3048000" y="31242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3657600" y="31242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267200" y="31242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1828800" y="37338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438400" y="37338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3048000" y="37338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657600" y="37338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4267200" y="37338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828800" y="43434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438400" y="43434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3048000" y="43434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3657600" y="43434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4267200" y="43434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4419600" cy="914399"/>
          </a:xfrm>
        </p:spPr>
        <p:txBody>
          <a:bodyPr/>
          <a:lstStyle/>
          <a:p>
            <a:r>
              <a:rPr lang="en-US" sz="6600">
                <a:latin typeface="Tw Cen MT Condensed Extra Bold" panose="020B0803020202020204" pitchFamily="34" charset="0"/>
              </a:rPr>
              <a:t>DRAM CHIP</a:t>
            </a:r>
          </a:p>
        </p:txBody>
      </p:sp>
      <p:sp>
        <p:nvSpPr>
          <p:cNvPr id="52" name="TextWordline"/>
          <p:cNvSpPr txBox="1"/>
          <p:nvPr/>
        </p:nvSpPr>
        <p:spPr>
          <a:xfrm>
            <a:off x="4800600" y="1371600"/>
            <a:ext cx="2971800" cy="6096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WORDLINE</a:t>
            </a:r>
          </a:p>
        </p:txBody>
      </p:sp>
      <p:cxnSp>
        <p:nvCxnSpPr>
          <p:cNvPr id="40" name="Wordline"/>
          <p:cNvCxnSpPr/>
          <p:nvPr/>
        </p:nvCxnSpPr>
        <p:spPr>
          <a:xfrm flipH="1">
            <a:off x="914400" y="2895600"/>
            <a:ext cx="3657600" cy="1087"/>
          </a:xfrm>
          <a:prstGeom prst="line">
            <a:avLst/>
          </a:prstGeom>
          <a:ln w="76200" cap="rnd">
            <a:solidFill>
              <a:srgbClr val="565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w"/>
          <p:cNvSpPr/>
          <p:nvPr/>
        </p:nvSpPr>
        <p:spPr>
          <a:xfrm>
            <a:off x="1219200" y="2590800"/>
            <a:ext cx="3048000" cy="609600"/>
          </a:xfrm>
          <a:prstGeom prst="rect">
            <a:avLst/>
          </a:prstGeom>
          <a:solidFill>
            <a:srgbClr val="EDEFF3"/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 ROW</a:t>
            </a:r>
          </a:p>
        </p:txBody>
      </p:sp>
      <p:sp>
        <p:nvSpPr>
          <p:cNvPr id="43" name="Low Volt"/>
          <p:cNvSpPr txBox="1"/>
          <p:nvPr/>
        </p:nvSpPr>
        <p:spPr>
          <a:xfrm>
            <a:off x="4800600" y="2590800"/>
            <a:ext cx="3886200" cy="6096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LOW VOLTAGE</a:t>
            </a:r>
            <a:endParaRPr kumimoji="0" lang="en-US" sz="5400" b="0" i="0" u="none" strike="noStrike" kern="1200" cap="none" spc="0" normalizeH="0" baseline="-20000" noProof="0">
              <a:ln>
                <a:noFill/>
              </a:ln>
              <a:solidFill>
                <a:srgbClr val="565F6A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44" name="High Volt"/>
          <p:cNvSpPr txBox="1"/>
          <p:nvPr/>
        </p:nvSpPr>
        <p:spPr>
          <a:xfrm>
            <a:off x="4800600" y="2590800"/>
            <a:ext cx="3886200" cy="6096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HIGH VOLTAGE</a:t>
            </a:r>
            <a:endParaRPr kumimoji="0" lang="en-US" sz="54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56" name="Error"/>
          <p:cNvSpPr/>
          <p:nvPr/>
        </p:nvSpPr>
        <p:spPr>
          <a:xfrm>
            <a:off x="2438400" y="3200400"/>
            <a:ext cx="609600" cy="609600"/>
          </a:xfrm>
          <a:prstGeom prst="mathMultiply">
            <a:avLst>
              <a:gd name="adj1" fmla="val 10499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Error"/>
          <p:cNvSpPr/>
          <p:nvPr/>
        </p:nvSpPr>
        <p:spPr>
          <a:xfrm>
            <a:off x="2438400" y="1981200"/>
            <a:ext cx="609600" cy="609600"/>
          </a:xfrm>
          <a:prstGeom prst="mathMultiply">
            <a:avLst>
              <a:gd name="adj1" fmla="val 10499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Error"/>
          <p:cNvSpPr/>
          <p:nvPr/>
        </p:nvSpPr>
        <p:spPr>
          <a:xfrm>
            <a:off x="3048000" y="3200400"/>
            <a:ext cx="609600" cy="609600"/>
          </a:xfrm>
          <a:prstGeom prst="mathMultiply">
            <a:avLst>
              <a:gd name="adj1" fmla="val 10499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Error"/>
          <p:cNvSpPr/>
          <p:nvPr/>
        </p:nvSpPr>
        <p:spPr>
          <a:xfrm>
            <a:off x="3657600" y="1981200"/>
            <a:ext cx="609600" cy="609600"/>
          </a:xfrm>
          <a:prstGeom prst="mathMultiply">
            <a:avLst>
              <a:gd name="adj1" fmla="val 10499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Error"/>
          <p:cNvSpPr/>
          <p:nvPr/>
        </p:nvSpPr>
        <p:spPr>
          <a:xfrm>
            <a:off x="1219200" y="1981200"/>
            <a:ext cx="609600" cy="609600"/>
          </a:xfrm>
          <a:prstGeom prst="mathMultiply">
            <a:avLst>
              <a:gd name="adj1" fmla="val 10499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Victim"/>
          <p:cNvSpPr/>
          <p:nvPr/>
        </p:nvSpPr>
        <p:spPr>
          <a:xfrm>
            <a:off x="1219200" y="3200400"/>
            <a:ext cx="3048000" cy="609600"/>
          </a:xfrm>
          <a:prstGeom prst="rect">
            <a:avLst/>
          </a:prstGeom>
          <a:solidFill>
            <a:srgbClr val="FFC000"/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 VICTIM</a:t>
            </a:r>
          </a:p>
        </p:txBody>
      </p:sp>
      <p:sp>
        <p:nvSpPr>
          <p:cNvPr id="50" name="Victim"/>
          <p:cNvSpPr/>
          <p:nvPr/>
        </p:nvSpPr>
        <p:spPr>
          <a:xfrm>
            <a:off x="1219200" y="1982653"/>
            <a:ext cx="3048000" cy="609600"/>
          </a:xfrm>
          <a:prstGeom prst="rect">
            <a:avLst/>
          </a:prstGeom>
          <a:solidFill>
            <a:srgbClr val="FFC000"/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 VICTIM</a:t>
            </a:r>
          </a:p>
        </p:txBody>
      </p:sp>
      <p:sp>
        <p:nvSpPr>
          <p:cNvPr id="51" name="Aggressor"/>
          <p:cNvSpPr/>
          <p:nvPr/>
        </p:nvSpPr>
        <p:spPr>
          <a:xfrm>
            <a:off x="1219200" y="2590256"/>
            <a:ext cx="3048000" cy="609600"/>
          </a:xfrm>
          <a:prstGeom prst="rect">
            <a:avLst/>
          </a:prstGeom>
          <a:solidFill>
            <a:srgbClr val="FF0000"/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 AGGRESSOR</a:t>
            </a:r>
          </a:p>
        </p:txBody>
      </p:sp>
      <p:sp>
        <p:nvSpPr>
          <p:cNvPr id="53" name="FAILURE"/>
          <p:cNvSpPr txBox="1"/>
          <p:nvPr/>
        </p:nvSpPr>
        <p:spPr>
          <a:xfrm>
            <a:off x="457200" y="5105400"/>
            <a:ext cx="82296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READ DATA FROM HERE, </a:t>
            </a:r>
            <a:b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</a:b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GET ERRORS OVER THERE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53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9C9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65F6A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EFF3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9C9"/>
                                      </p:to>
                                    </p:animClr>
                                    <p:set>
                                      <p:cBhvr>
                                        <p:cTn id="40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7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65F6A"/>
                                      </p:to>
                                    </p:animClr>
                                    <p:set>
                                      <p:cBhvr>
                                        <p:cTn id="48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EFF3"/>
                                      </p:to>
                                    </p:animClr>
                                    <p:set>
                                      <p:cBhvr>
                                        <p:cTn id="51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9C9"/>
                                      </p:to>
                                    </p:animClr>
                                    <p:set>
                                      <p:cBhvr>
                                        <p:cTn id="62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4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4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7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65F6A"/>
                                      </p:to>
                                    </p:animClr>
                                    <p:set>
                                      <p:cBhvr>
                                        <p:cTn id="70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EFF3"/>
                                      </p:to>
                                    </p:animClr>
                                    <p:set>
                                      <p:cBhvr>
                                        <p:cTn id="73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5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5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7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9C9"/>
                                      </p:to>
                                    </p:animClr>
                                    <p:set>
                                      <p:cBhvr>
                                        <p:cTn id="84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6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6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7" presetClass="emph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65F6A"/>
                                      </p:to>
                                    </p:animClr>
                                    <p:set>
                                      <p:cBhvr>
                                        <p:cTn id="92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EFF3"/>
                                      </p:to>
                                    </p:animClr>
                                    <p:set>
                                      <p:cBhvr>
                                        <p:cTn id="95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7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7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7" presetClass="emph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9C9"/>
                                      </p:to>
                                    </p:animClr>
                                    <p:set>
                                      <p:cBhvr>
                                        <p:cTn id="106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8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8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7" presetClass="emph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65F6A"/>
                                      </p:to>
                                    </p:animClr>
                                    <p:set>
                                      <p:cBhvr>
                                        <p:cTn id="114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mph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EFF3"/>
                                      </p:to>
                                    </p:animClr>
                                    <p:set>
                                      <p:cBhvr>
                                        <p:cTn id="117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1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9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7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9C9"/>
                                      </p:to>
                                    </p:animClr>
                                    <p:set>
                                      <p:cBhvr>
                                        <p:cTn id="128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1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7" presetClass="emph" presetSubtype="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65F6A"/>
                                      </p:to>
                                    </p:animClr>
                                    <p:set>
                                      <p:cBhvr>
                                        <p:cTn id="136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mph" presetSubtype="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EFF3"/>
                                      </p:to>
                                    </p:animClr>
                                    <p:set>
                                      <p:cBhvr>
                                        <p:cTn id="139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12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7" presetClass="emph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7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mph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>
                                        <p:cTn id="149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9C9"/>
                                      </p:to>
                                    </p:animClr>
                                    <p:set>
                                      <p:cBhvr>
                                        <p:cTn id="150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3" grpId="2"/>
      <p:bldP spid="43" grpId="3"/>
      <p:bldP spid="43" grpId="4"/>
      <p:bldP spid="43" grpId="5"/>
      <p:bldP spid="43" grpId="6"/>
      <p:bldP spid="43" grpId="7"/>
      <p:bldP spid="43" grpId="8"/>
      <p:bldP spid="43" grpId="9"/>
      <p:bldP spid="43" grpId="10"/>
      <p:bldP spid="43" grpId="11"/>
      <p:bldP spid="44" grpId="0"/>
      <p:bldP spid="44" grpId="1"/>
      <p:bldP spid="44" grpId="2"/>
      <p:bldP spid="44" grpId="3"/>
      <p:bldP spid="44" grpId="4"/>
      <p:bldP spid="44" grpId="5"/>
      <p:bldP spid="44" grpId="6"/>
      <p:bldP spid="44" grpId="7"/>
      <p:bldP spid="44" grpId="8"/>
      <p:bldP spid="44" grpId="9"/>
      <p:bldP spid="44" grpId="10"/>
      <p:bldP spid="44" grpId="11"/>
      <p:bldP spid="44" grpId="12"/>
      <p:bldP spid="56" grpId="0" animBg="1"/>
      <p:bldP spid="57" grpId="0" animBg="1"/>
      <p:bldP spid="58" grpId="0" animBg="1"/>
      <p:bldP spid="59" grpId="0" animBg="1"/>
      <p:bldP spid="60" grpId="0" animBg="1"/>
      <p:bldP spid="45" grpId="0" animBg="1"/>
      <p:bldP spid="50" grpId="0" animBg="1"/>
      <p:bldP spid="51" grpId="0" animBg="1"/>
      <p:bldP spid="5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685801"/>
            <a:ext cx="83820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565F6A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j-ea"/>
                <a:cs typeface="+mj-cs"/>
              </a:rPr>
              <a:t>GOOGLE’S EXPLOIT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565F6A"/>
              </a:solidFill>
              <a:effectLst/>
              <a:uLnTx/>
              <a:uFillTx/>
              <a:latin typeface="Tw Cen MT Condensed Extra Bold" panose="020B0803020202020204" pitchFamily="34" charset="0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 b="41528"/>
          <a:stretch/>
        </p:blipFill>
        <p:spPr>
          <a:xfrm>
            <a:off x="685800" y="2032206"/>
            <a:ext cx="4114800" cy="33779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533400" y="5867400"/>
            <a:ext cx="5105400" cy="4572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http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://googleprojectzero.blogspot.com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 panose="020B0602030504020204" pitchFamily="34" charset="0"/>
              <a:ea typeface="+mn-ea"/>
              <a:cs typeface="+mn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05400" y="1905000"/>
            <a:ext cx="3657600" cy="3581400"/>
          </a:xfrm>
        </p:spPr>
        <p:txBody>
          <a:bodyPr lIns="0" rIns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“We learned about  rowhammer from Yoongu Kim et al.”</a:t>
            </a:r>
          </a:p>
        </p:txBody>
      </p:sp>
    </p:spTree>
    <p:extLst>
      <p:ext uri="{BB962C8B-B14F-4D97-AF65-F5344CB8AC3E}">
        <p14:creationId xmlns:p14="http://schemas.microsoft.com/office/powerpoint/2010/main" val="37503884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00200" y="914400"/>
            <a:ext cx="5943600" cy="914400"/>
          </a:xfrm>
          <a:prstGeom prst="roundRect">
            <a:avLst>
              <a:gd name="adj" fmla="val 9524"/>
            </a:avLst>
          </a:prstGeom>
          <a:solidFill>
            <a:srgbClr val="EDEFF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GOOGLE’S EXPLOIT</a:t>
            </a:r>
          </a:p>
        </p:txBody>
      </p:sp>
      <p:cxnSp>
        <p:nvCxnSpPr>
          <p:cNvPr id="3" name="Curved Connector 2"/>
          <p:cNvCxnSpPr/>
          <p:nvPr/>
        </p:nvCxnSpPr>
        <p:spPr>
          <a:xfrm rot="5400000">
            <a:off x="2838450" y="3028950"/>
            <a:ext cx="914400" cy="2171700"/>
          </a:xfrm>
          <a:prstGeom prst="curvedConnector3">
            <a:avLst/>
          </a:prstGeom>
          <a:ln w="127000" cap="flat">
            <a:solidFill>
              <a:srgbClr val="565F6A"/>
            </a:solidFill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 rot="16200000" flipH="1">
            <a:off x="5391150" y="3028950"/>
            <a:ext cx="914400" cy="2171700"/>
          </a:xfrm>
          <a:prstGeom prst="curvedConnector3">
            <a:avLst>
              <a:gd name="adj1" fmla="val 50000"/>
            </a:avLst>
          </a:prstGeom>
          <a:ln w="127000" cap="flat">
            <a:solidFill>
              <a:srgbClr val="565F6A"/>
            </a:solidFill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2"/>
            <a:endCxn id="8" idx="0"/>
          </p:cNvCxnSpPr>
          <p:nvPr/>
        </p:nvCxnSpPr>
        <p:spPr>
          <a:xfrm>
            <a:off x="4572000" y="1828800"/>
            <a:ext cx="0" cy="914400"/>
          </a:xfrm>
          <a:prstGeom prst="line">
            <a:avLst/>
          </a:prstGeom>
          <a:ln w="127000" cap="flat">
            <a:solidFill>
              <a:srgbClr val="EDEFF3"/>
            </a:solidFill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5257800" y="4572000"/>
            <a:ext cx="2971800" cy="1371600"/>
          </a:xfrm>
          <a:prstGeom prst="roundRect">
            <a:avLst>
              <a:gd name="adj" fmla="val 9524"/>
            </a:avLst>
          </a:prstGeom>
          <a:solidFill>
            <a:srgbClr val="565F6A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PROPOSED</a:t>
            </a:r>
            <a:b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</a:b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SOLUTIONS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600200" y="2743200"/>
            <a:ext cx="5943600" cy="914400"/>
          </a:xfrm>
          <a:prstGeom prst="roundRect">
            <a:avLst>
              <a:gd name="adj" fmla="val 9524"/>
            </a:avLst>
          </a:prstGeom>
          <a:solidFill>
            <a:srgbClr val="565F6A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OUR PROOF-OF-CONCEPT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14400" y="4572000"/>
            <a:ext cx="2971800" cy="1371600"/>
          </a:xfrm>
          <a:prstGeom prst="roundRect">
            <a:avLst>
              <a:gd name="adj" fmla="val 9524"/>
            </a:avLst>
          </a:prstGeom>
          <a:solidFill>
            <a:srgbClr val="565F6A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EMPIRICAL</a:t>
            </a:r>
            <a:b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</a:b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2371694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1A5712"/>
                </a:solidFill>
                <a:latin typeface="Garamond"/>
                <a:cs typeface="Garamond"/>
              </a:rPr>
              <a:t>Processing Inside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sz="2400" dirty="0">
              <a:latin typeface="Tahoma"/>
              <a:cs typeface="Tahoma"/>
            </a:endParaRPr>
          </a:p>
          <a:p>
            <a:r>
              <a:rPr lang="en-US" sz="2400" dirty="0">
                <a:latin typeface="Tahoma"/>
                <a:cs typeface="Tahoma"/>
              </a:rPr>
              <a:t>Many questions </a:t>
            </a:r>
            <a:r>
              <a:rPr lang="is-IS" sz="2400" dirty="0">
                <a:latin typeface="Tahoma"/>
                <a:cs typeface="Tahoma"/>
              </a:rPr>
              <a:t>… </a:t>
            </a:r>
            <a:r>
              <a:rPr lang="en-US" dirty="0">
                <a:cs typeface="Tahoma"/>
              </a:rPr>
              <a:t>How do we design the:</a:t>
            </a:r>
            <a:endParaRPr lang="is-IS" sz="2400" dirty="0">
              <a:latin typeface="Tahoma"/>
              <a:cs typeface="Tahoma"/>
            </a:endParaRPr>
          </a:p>
          <a:p>
            <a:pPr lvl="1"/>
            <a:r>
              <a:rPr lang="en-US" sz="2200" dirty="0">
                <a:latin typeface="Tahoma"/>
                <a:cs typeface="Tahoma"/>
              </a:rPr>
              <a:t>compute-capable memory &amp; controllers?</a:t>
            </a:r>
          </a:p>
          <a:p>
            <a:pPr lvl="1"/>
            <a:r>
              <a:rPr lang="en-US" sz="2200" dirty="0">
                <a:latin typeface="Tahoma"/>
                <a:cs typeface="Tahoma"/>
              </a:rPr>
              <a:t>processor chip?</a:t>
            </a:r>
          </a:p>
          <a:p>
            <a:pPr lvl="1"/>
            <a:r>
              <a:rPr lang="en-US" dirty="0">
                <a:latin typeface="Tahoma"/>
                <a:cs typeface="Tahoma"/>
              </a:rPr>
              <a:t>s</a:t>
            </a:r>
            <a:r>
              <a:rPr lang="en-US" sz="2200" dirty="0">
                <a:latin typeface="Tahoma"/>
                <a:cs typeface="Tahoma"/>
              </a:rPr>
              <a:t>oftware and hardware interfaces?</a:t>
            </a:r>
          </a:p>
          <a:p>
            <a:pPr lvl="1"/>
            <a:r>
              <a:rPr lang="en-US" sz="2200" dirty="0">
                <a:latin typeface="Tahoma"/>
                <a:cs typeface="Tahoma"/>
              </a:rPr>
              <a:t>system software and languages?</a:t>
            </a:r>
          </a:p>
          <a:p>
            <a:pPr lvl="1"/>
            <a:r>
              <a:rPr lang="en-US" sz="2200" dirty="0">
                <a:latin typeface="Tahoma"/>
                <a:cs typeface="Tahoma"/>
              </a:rPr>
              <a:t>algorithms?</a:t>
            </a:r>
          </a:p>
        </p:txBody>
      </p:sp>
      <p:sp>
        <p:nvSpPr>
          <p:cNvPr id="4" name="Rectangle 5"/>
          <p:cNvSpPr>
            <a:spLocks/>
          </p:cNvSpPr>
          <p:nvPr/>
        </p:nvSpPr>
        <p:spPr bwMode="auto">
          <a:xfrm>
            <a:off x="1475656" y="1327945"/>
            <a:ext cx="1504950" cy="1676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5" name="Rectangle 6"/>
          <p:cNvSpPr>
            <a:spLocks/>
          </p:cNvSpPr>
          <p:nvPr/>
        </p:nvSpPr>
        <p:spPr bwMode="auto">
          <a:xfrm>
            <a:off x="1647106" y="2369345"/>
            <a:ext cx="1155700" cy="495300"/>
          </a:xfrm>
          <a:prstGeom prst="rect">
            <a:avLst/>
          </a:prstGeom>
          <a:solidFill>
            <a:srgbClr val="E6E6E6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6" name="Rectangle 7"/>
          <p:cNvSpPr>
            <a:spLocks/>
          </p:cNvSpPr>
          <p:nvPr/>
        </p:nvSpPr>
        <p:spPr bwMode="auto">
          <a:xfrm>
            <a:off x="1882056" y="2432845"/>
            <a:ext cx="660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Cache</a:t>
            </a: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212256" y="2864645"/>
            <a:ext cx="0" cy="4254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2212256" y="2039145"/>
            <a:ext cx="0" cy="3365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9" name="Rectangle 10"/>
          <p:cNvSpPr>
            <a:spLocks/>
          </p:cNvSpPr>
          <p:nvPr/>
        </p:nvSpPr>
        <p:spPr bwMode="auto">
          <a:xfrm>
            <a:off x="1634406" y="1499395"/>
            <a:ext cx="1155700" cy="546100"/>
          </a:xfrm>
          <a:prstGeom prst="rect">
            <a:avLst/>
          </a:prstGeom>
          <a:solidFill>
            <a:srgbClr val="E6E6E6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0" name="Rectangle 11"/>
          <p:cNvSpPr>
            <a:spLocks/>
          </p:cNvSpPr>
          <p:nvPr/>
        </p:nvSpPr>
        <p:spPr bwMode="auto">
          <a:xfrm>
            <a:off x="1691680" y="1584102"/>
            <a:ext cx="100811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Processor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Core</a:t>
            </a:r>
          </a:p>
        </p:txBody>
      </p:sp>
      <p:sp>
        <p:nvSpPr>
          <p:cNvPr id="11" name="Rectangle 12"/>
          <p:cNvSpPr>
            <a:spLocks/>
          </p:cNvSpPr>
          <p:nvPr/>
        </p:nvSpPr>
        <p:spPr bwMode="auto">
          <a:xfrm>
            <a:off x="5735414" y="3372645"/>
            <a:ext cx="12128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 Interconnect</a:t>
            </a: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3914056" y="1327945"/>
            <a:ext cx="2901950" cy="1676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3" name="Rectangle 14"/>
          <p:cNvSpPr>
            <a:spLocks/>
          </p:cNvSpPr>
          <p:nvPr/>
        </p:nvSpPr>
        <p:spPr bwMode="auto">
          <a:xfrm>
            <a:off x="5014764" y="1386535"/>
            <a:ext cx="1069404" cy="20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 Memory</a:t>
            </a:r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5364238" y="3011489"/>
            <a:ext cx="0" cy="3111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5" name="AutoShape 16"/>
          <p:cNvSpPr>
            <a:spLocks/>
          </p:cNvSpPr>
          <p:nvPr/>
        </p:nvSpPr>
        <p:spPr bwMode="auto">
          <a:xfrm>
            <a:off x="1482006" y="3295652"/>
            <a:ext cx="5327650" cy="76200"/>
          </a:xfrm>
          <a:prstGeom prst="roundRect">
            <a:avLst>
              <a:gd name="adj" fmla="val 50000"/>
            </a:avLst>
          </a:prstGeom>
          <a:solidFill>
            <a:srgbClr val="CDCDC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6" name="Rectangle 17"/>
          <p:cNvSpPr>
            <a:spLocks/>
          </p:cNvSpPr>
          <p:nvPr/>
        </p:nvSpPr>
        <p:spPr bwMode="auto">
          <a:xfrm>
            <a:off x="4022006" y="162004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7" name="Rectangle 18"/>
          <p:cNvSpPr>
            <a:spLocks/>
          </p:cNvSpPr>
          <p:nvPr/>
        </p:nvSpPr>
        <p:spPr bwMode="auto">
          <a:xfrm>
            <a:off x="4022006" y="186769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8" name="Rectangle 19"/>
          <p:cNvSpPr>
            <a:spLocks/>
          </p:cNvSpPr>
          <p:nvPr/>
        </p:nvSpPr>
        <p:spPr bwMode="auto">
          <a:xfrm>
            <a:off x="4022006" y="211534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9" name="Rectangle 20"/>
          <p:cNvSpPr>
            <a:spLocks/>
          </p:cNvSpPr>
          <p:nvPr/>
        </p:nvSpPr>
        <p:spPr bwMode="auto">
          <a:xfrm>
            <a:off x="4022006" y="236299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0" name="Rectangle 21"/>
          <p:cNvSpPr>
            <a:spLocks/>
          </p:cNvSpPr>
          <p:nvPr/>
        </p:nvSpPr>
        <p:spPr bwMode="auto">
          <a:xfrm>
            <a:off x="4022006" y="261064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1" name="Rectangle 22"/>
          <p:cNvSpPr>
            <a:spLocks/>
          </p:cNvSpPr>
          <p:nvPr/>
        </p:nvSpPr>
        <p:spPr bwMode="auto">
          <a:xfrm>
            <a:off x="5571406" y="162004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2" name="Rectangle 23"/>
          <p:cNvSpPr>
            <a:spLocks/>
          </p:cNvSpPr>
          <p:nvPr/>
        </p:nvSpPr>
        <p:spPr bwMode="auto">
          <a:xfrm>
            <a:off x="5571406" y="186769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3" name="Rectangle 24"/>
          <p:cNvSpPr>
            <a:spLocks/>
          </p:cNvSpPr>
          <p:nvPr/>
        </p:nvSpPr>
        <p:spPr bwMode="auto">
          <a:xfrm>
            <a:off x="5571406" y="211534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4" name="Rectangle 25"/>
          <p:cNvSpPr>
            <a:spLocks/>
          </p:cNvSpPr>
          <p:nvPr/>
        </p:nvSpPr>
        <p:spPr bwMode="auto">
          <a:xfrm>
            <a:off x="5571406" y="236299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5" name="Rectangle 26"/>
          <p:cNvSpPr>
            <a:spLocks/>
          </p:cNvSpPr>
          <p:nvPr/>
        </p:nvSpPr>
        <p:spPr bwMode="auto">
          <a:xfrm>
            <a:off x="5571406" y="261064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6" name="Rectangle 27"/>
          <p:cNvSpPr>
            <a:spLocks/>
          </p:cNvSpPr>
          <p:nvPr/>
        </p:nvSpPr>
        <p:spPr bwMode="auto">
          <a:xfrm>
            <a:off x="1736006" y="2674145"/>
            <a:ext cx="977900" cy="146050"/>
          </a:xfrm>
          <a:prstGeom prst="rect">
            <a:avLst/>
          </a:prstGeom>
          <a:solidFill>
            <a:srgbClr val="FD9A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6917606" y="1557078"/>
            <a:ext cx="0" cy="1270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triangle" w="med" len="sm"/>
            <a:tailEnd type="triangle" w="med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8" name="Rectangle 29"/>
          <p:cNvSpPr>
            <a:spLocks/>
          </p:cNvSpPr>
          <p:nvPr/>
        </p:nvSpPr>
        <p:spPr bwMode="auto">
          <a:xfrm>
            <a:off x="7020272" y="1530934"/>
            <a:ext cx="1368152" cy="138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Database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 charset="0"/>
              <a:ea typeface="ＭＳ Ｐゴシック" charset="0"/>
              <a:cs typeface="Myriad Pro Bold Cond" charset="0"/>
              <a:sym typeface="Myriad Pro Bold Cond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Graphs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 charset="0"/>
              <a:ea typeface="ＭＳ Ｐゴシック" charset="0"/>
              <a:cs typeface="Myriad Pro Bold Cond" charset="0"/>
              <a:sym typeface="Myriad Pro Bold Cond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Media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 </a:t>
            </a:r>
          </a:p>
        </p:txBody>
      </p:sp>
      <p:sp>
        <p:nvSpPr>
          <p:cNvPr id="29" name="Freeform 30"/>
          <p:cNvSpPr>
            <a:spLocks/>
          </p:cNvSpPr>
          <p:nvPr/>
        </p:nvSpPr>
        <p:spPr bwMode="auto">
          <a:xfrm>
            <a:off x="1835696" y="2060848"/>
            <a:ext cx="3742060" cy="1451497"/>
          </a:xfrm>
          <a:custGeom>
            <a:avLst/>
            <a:gdLst>
              <a:gd name="T0" fmla="*/ 21600 w 21600"/>
              <a:gd name="T1" fmla="*/ 12000 h 21600"/>
              <a:gd name="T2" fmla="*/ 21600 w 21600"/>
              <a:gd name="T3" fmla="*/ 21600 h 21600"/>
              <a:gd name="T4" fmla="*/ 0 w 21600"/>
              <a:gd name="T5" fmla="*/ 21600 h 21600"/>
              <a:gd name="T6" fmla="*/ 0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1200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noFill/>
          <a:ln w="101600" cap="flat">
            <a:solidFill>
              <a:srgbClr val="D90B00"/>
            </a:solidFill>
            <a:prstDash val="solid"/>
            <a:miter lim="800000"/>
            <a:headEnd type="none" w="med" len="med"/>
            <a:tailEnd type="triangle" w="med" len="med"/>
          </a:ln>
          <a:effectLst>
            <a:outerShdw blurRad="76200" dist="380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grpSp>
        <p:nvGrpSpPr>
          <p:cNvPr id="30" name="Group 34"/>
          <p:cNvGrpSpPr>
            <a:grpSpLocks/>
          </p:cNvGrpSpPr>
          <p:nvPr/>
        </p:nvGrpSpPr>
        <p:grpSpPr bwMode="auto">
          <a:xfrm>
            <a:off x="2195737" y="2122489"/>
            <a:ext cx="3661420" cy="1090487"/>
            <a:chOff x="0" y="0"/>
            <a:chExt cx="4219" cy="1352"/>
          </a:xfrm>
        </p:grpSpPr>
        <p:sp>
          <p:nvSpPr>
            <p:cNvPr id="31" name="Rectangle 31"/>
            <p:cNvSpPr>
              <a:spLocks/>
            </p:cNvSpPr>
            <p:nvPr/>
          </p:nvSpPr>
          <p:spPr bwMode="auto">
            <a:xfrm>
              <a:off x="2987" y="880"/>
              <a:ext cx="1232" cy="184"/>
            </a:xfrm>
            <a:prstGeom prst="rect">
              <a:avLst/>
            </a:prstGeom>
            <a:solidFill>
              <a:srgbClr val="FD9A0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0" y="0"/>
              <a:ext cx="3651" cy="1352"/>
            </a:xfrm>
            <a:custGeom>
              <a:avLst/>
              <a:gdLst>
                <a:gd name="T0" fmla="*/ 21600 w 21600"/>
                <a:gd name="T1" fmla="*/ 15330 h 21600"/>
                <a:gd name="T2" fmla="*/ 21600 w 21600"/>
                <a:gd name="T3" fmla="*/ 21600 h 21600"/>
                <a:gd name="T4" fmla="*/ 0 w 21600"/>
                <a:gd name="T5" fmla="*/ 21600 h 21600"/>
                <a:gd name="T6" fmla="*/ 0 w 21600"/>
                <a:gd name="T7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533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</a:path>
              </a:pathLst>
            </a:custGeom>
            <a:noFill/>
            <a:ln w="101600" cap="flat">
              <a:solidFill>
                <a:srgbClr val="D90B00"/>
              </a:solidFill>
              <a:prstDash val="solid"/>
              <a:miter lim="800000"/>
              <a:headEnd type="triangle" w="med" len="med"/>
              <a:tailEnd type="none" w="med" len="med"/>
            </a:ln>
            <a:effectLst>
              <a:outerShdw blurRad="76200" dist="380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33" name="Rectangle 33"/>
            <p:cNvSpPr>
              <a:spLocks/>
            </p:cNvSpPr>
            <p:nvPr/>
          </p:nvSpPr>
          <p:spPr bwMode="auto">
            <a:xfrm>
              <a:off x="1245" y="1010"/>
              <a:ext cx="152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D90B00"/>
                  </a:solidFill>
                  <a:effectLst/>
                  <a:uLnTx/>
                  <a:uFillTx/>
                  <a:latin typeface="Myriad Pro Bold Cond" charset="0"/>
                  <a:ea typeface="ＭＳ Ｐゴシック" charset="0"/>
                  <a:cs typeface="Myriad Pro Bold Cond" charset="0"/>
                  <a:sym typeface="Myriad Pro Bold Cond" charset="0"/>
                </a:rPr>
                <a:t>Query</a:t>
              </a:r>
            </a:p>
          </p:txBody>
        </p:sp>
      </p:grpSp>
      <p:sp>
        <p:nvSpPr>
          <p:cNvPr id="34" name="Rectangle 35"/>
          <p:cNvSpPr>
            <a:spLocks/>
          </p:cNvSpPr>
          <p:nvPr/>
        </p:nvSpPr>
        <p:spPr bwMode="auto">
          <a:xfrm>
            <a:off x="3287142" y="3607047"/>
            <a:ext cx="12128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D90B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Results</a:t>
            </a:r>
          </a:p>
        </p:txBody>
      </p:sp>
      <p:sp>
        <p:nvSpPr>
          <p:cNvPr id="35" name="Rounded Rectangle 34"/>
          <p:cNvSpPr>
            <a:spLocks noChangeArrowheads="1"/>
          </p:cNvSpPr>
          <p:nvPr/>
        </p:nvSpPr>
        <p:spPr bwMode="auto">
          <a:xfrm rot="5400000">
            <a:off x="6568243" y="1366158"/>
            <a:ext cx="2133601" cy="1650776"/>
          </a:xfrm>
          <a:prstGeom prst="roundRect">
            <a:avLst>
              <a:gd name="adj" fmla="val 16667"/>
            </a:avLst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40" tIns="45720" rIns="91440" bIns="4572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6957984" y="5274518"/>
            <a:ext cx="2041525" cy="3683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Micro-architecture</a:t>
            </a:r>
          </a:p>
        </p:txBody>
      </p:sp>
      <p:sp>
        <p:nvSpPr>
          <p:cNvPr id="37" name="Text Box 18"/>
          <p:cNvSpPr txBox="1">
            <a:spLocks noChangeAspect="1" noChangeArrowheads="1"/>
          </p:cNvSpPr>
          <p:nvPr/>
        </p:nvSpPr>
        <p:spPr bwMode="auto">
          <a:xfrm>
            <a:off x="6957984" y="4903043"/>
            <a:ext cx="2041525" cy="3667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SW/HW Interface</a:t>
            </a:r>
          </a:p>
        </p:txBody>
      </p:sp>
      <p:sp>
        <p:nvSpPr>
          <p:cNvPr id="38" name="Text Box 19"/>
          <p:cNvSpPr txBox="1">
            <a:spLocks noChangeAspect="1" noChangeArrowheads="1"/>
          </p:cNvSpPr>
          <p:nvPr/>
        </p:nvSpPr>
        <p:spPr bwMode="auto">
          <a:xfrm>
            <a:off x="6954809" y="4238724"/>
            <a:ext cx="2043113" cy="3683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Program/Language</a:t>
            </a:r>
          </a:p>
        </p:txBody>
      </p:sp>
      <p:sp>
        <p:nvSpPr>
          <p:cNvPr id="39" name="Text Box 20"/>
          <p:cNvSpPr txBox="1">
            <a:spLocks noChangeAspect="1" noChangeArrowheads="1"/>
          </p:cNvSpPr>
          <p:nvPr/>
        </p:nvSpPr>
        <p:spPr bwMode="auto">
          <a:xfrm>
            <a:off x="6954809" y="3867249"/>
            <a:ext cx="2043113" cy="3683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Algorithm</a:t>
            </a:r>
          </a:p>
        </p:txBody>
      </p:sp>
      <p:sp>
        <p:nvSpPr>
          <p:cNvPr id="40" name="Text Box 21"/>
          <p:cNvSpPr txBox="1">
            <a:spLocks noChangeAspect="1" noChangeArrowheads="1"/>
          </p:cNvSpPr>
          <p:nvPr/>
        </p:nvSpPr>
        <p:spPr bwMode="auto">
          <a:xfrm>
            <a:off x="6954809" y="3500536"/>
            <a:ext cx="2043113" cy="36671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Problem</a:t>
            </a:r>
          </a:p>
        </p:txBody>
      </p:sp>
      <p:sp>
        <p:nvSpPr>
          <p:cNvPr id="41" name="Text Box 22"/>
          <p:cNvSpPr txBox="1">
            <a:spLocks noChangeAspect="1" noChangeArrowheads="1"/>
          </p:cNvSpPr>
          <p:nvPr/>
        </p:nvSpPr>
        <p:spPr bwMode="auto">
          <a:xfrm>
            <a:off x="6957984" y="5647580"/>
            <a:ext cx="2039938" cy="37306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"/>
                <a:cs typeface="Arial" charset="0"/>
              </a:rPr>
              <a:t>Logic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"/>
              <a:cs typeface="Arial" charset="0"/>
            </a:endParaRPr>
          </a:p>
        </p:txBody>
      </p:sp>
      <p:sp>
        <p:nvSpPr>
          <p:cNvPr id="42" name="Text Box 23"/>
          <p:cNvSpPr txBox="1">
            <a:spLocks noChangeAspect="1" noChangeArrowheads="1"/>
          </p:cNvSpPr>
          <p:nvPr/>
        </p:nvSpPr>
        <p:spPr bwMode="auto">
          <a:xfrm>
            <a:off x="6957984" y="6019055"/>
            <a:ext cx="2041525" cy="3683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Devices</a:t>
            </a:r>
          </a:p>
        </p:txBody>
      </p:sp>
      <p:sp>
        <p:nvSpPr>
          <p:cNvPr id="43" name="Text Box 24"/>
          <p:cNvSpPr txBox="1">
            <a:spLocks noChangeAspect="1" noChangeArrowheads="1"/>
          </p:cNvSpPr>
          <p:nvPr/>
        </p:nvSpPr>
        <p:spPr bwMode="auto">
          <a:xfrm>
            <a:off x="6957984" y="4580656"/>
            <a:ext cx="2041525" cy="327322"/>
          </a:xfrm>
          <a:prstGeom prst="rect">
            <a:avLst/>
          </a:prstGeom>
          <a:solidFill>
            <a:srgbClr val="35F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System Software</a:t>
            </a:r>
          </a:p>
        </p:txBody>
      </p:sp>
      <p:sp>
        <p:nvSpPr>
          <p:cNvPr id="44" name="Text Box 23"/>
          <p:cNvSpPr txBox="1">
            <a:spLocks noChangeAspect="1" noChangeArrowheads="1"/>
          </p:cNvSpPr>
          <p:nvPr/>
        </p:nvSpPr>
        <p:spPr bwMode="auto">
          <a:xfrm>
            <a:off x="6959572" y="6374655"/>
            <a:ext cx="2043112" cy="3667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Electrons</a:t>
            </a:r>
          </a:p>
        </p:txBody>
      </p:sp>
      <p:sp>
        <p:nvSpPr>
          <p:cNvPr id="45" name="Rounded Rectangle 44"/>
          <p:cNvSpPr>
            <a:spLocks noChangeArrowheads="1"/>
          </p:cNvSpPr>
          <p:nvPr/>
        </p:nvSpPr>
        <p:spPr bwMode="auto">
          <a:xfrm rot="5400000">
            <a:off x="6849380" y="3977716"/>
            <a:ext cx="2232248" cy="2286000"/>
          </a:xfrm>
          <a:prstGeom prst="roundRect">
            <a:avLst>
              <a:gd name="adj" fmla="val 16667"/>
            </a:avLst>
          </a:prstGeom>
          <a:noFill/>
          <a:ln w="444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/>
              <a:ea typeface="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03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4" grpId="0" autoUpdateAnimBg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1"/>
            <a:ext cx="8686800" cy="914399"/>
          </a:xfrm>
        </p:spPr>
        <p:txBody>
          <a:bodyPr/>
          <a:lstStyle/>
          <a:p>
            <a:r>
              <a:rPr lang="en-US" sz="6600">
                <a:latin typeface="Tw Cen MT Condensed Extra Bold" panose="020B0803020202020204" pitchFamily="34" charset="0"/>
              </a:rPr>
              <a:t>REAL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581400"/>
            <a:ext cx="1600200" cy="160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5400" y="3962400"/>
            <a:ext cx="1905000" cy="762000"/>
          </a:xfrm>
          <a:prstGeom prst="rect">
            <a:avLst/>
          </a:prstGeom>
          <a:noFill/>
          <a:ln w="1524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x86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9" t="10597" r="5469" b="30636"/>
          <a:stretch/>
        </p:blipFill>
        <p:spPr>
          <a:xfrm>
            <a:off x="5334000" y="3657600"/>
            <a:ext cx="3037111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486400" y="3962400"/>
            <a:ext cx="2743200" cy="762000"/>
          </a:xfrm>
          <a:prstGeom prst="rect">
            <a:avLst/>
          </a:prstGeom>
          <a:noFill/>
          <a:ln w="1524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DRAM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5410200"/>
            <a:ext cx="36576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1. CACHE HITS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5410200"/>
            <a:ext cx="33528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2. ROW HITS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609600" y="1905000"/>
            <a:ext cx="3200400" cy="1295400"/>
          </a:xfrm>
          <a:prstGeom prst="wedgeRoundRectCallout">
            <a:avLst>
              <a:gd name="adj1" fmla="val -9374"/>
              <a:gd name="adj2" fmla="val 72150"/>
              <a:gd name="adj3" fmla="val 16667"/>
            </a:avLst>
          </a:prstGeom>
          <a:solidFill>
            <a:srgbClr val="ED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MANY READS TO SAME ADDRESS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5334000" y="1905000"/>
            <a:ext cx="3200400" cy="1295400"/>
          </a:xfrm>
          <a:prstGeom prst="wedgeRoundRectCallout">
            <a:avLst>
              <a:gd name="adj1" fmla="val 12054"/>
              <a:gd name="adj2" fmla="val 71553"/>
              <a:gd name="adj3" fmla="val 16667"/>
            </a:avLst>
          </a:prstGeom>
          <a:solidFill>
            <a:srgbClr val="ED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OPEN/CLOSE</a:t>
            </a:r>
            <a:b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</a:b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SAME ROW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10000" y="1981200"/>
            <a:ext cx="15240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≠</a:t>
            </a:r>
            <a:endParaRPr kumimoji="0" lang="en-US" sz="9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429000" y="4343400"/>
            <a:ext cx="1447800" cy="0"/>
          </a:xfrm>
          <a:prstGeom prst="line">
            <a:avLst/>
          </a:prstGeom>
          <a:ln w="203200" cap="flat">
            <a:solidFill>
              <a:srgbClr val="565F6A"/>
            </a:solidFill>
            <a:headEnd type="triangle" w="med" len="sm"/>
            <a:tailEnd type="triangle" w="med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5745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XArrow"/>
          <p:cNvCxnSpPr>
            <a:stCxn id="45" idx="3"/>
          </p:cNvCxnSpPr>
          <p:nvPr/>
        </p:nvCxnSpPr>
        <p:spPr>
          <a:xfrm>
            <a:off x="5715000" y="2400300"/>
            <a:ext cx="381000" cy="0"/>
          </a:xfrm>
          <a:prstGeom prst="straightConnector1">
            <a:avLst/>
          </a:prstGeom>
          <a:ln w="57150" cap="rnd">
            <a:solidFill>
              <a:srgbClr val="FF0000"/>
            </a:solidFill>
            <a:round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62000" y="1524000"/>
            <a:ext cx="3810000" cy="4114800"/>
          </a:xfrm>
          <a:prstGeom prst="roundRect">
            <a:avLst>
              <a:gd name="adj" fmla="val 9524"/>
            </a:avLst>
          </a:prstGeom>
          <a:solidFill>
            <a:srgbClr val="EDEFF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12713" marR="0" lvl="0" indent="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Lucida Sans Typewriter" panose="020B0509030504030204" pitchFamily="49" charset="0"/>
                <a:ea typeface="+mn-ea"/>
                <a:cs typeface="Courier New" panose="02070309020205020404" pitchFamily="49" charset="0"/>
              </a:rPr>
              <a:t>LOOP:</a:t>
            </a:r>
          </a:p>
          <a:p>
            <a:pPr marL="112713" marR="0" lvl="0" indent="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Lucida Sans Typewriter" panose="020B0509030504030204" pitchFamily="49" charset="0"/>
                <a:ea typeface="+mn-ea"/>
                <a:cs typeface="Courier New" panose="02070309020205020404" pitchFamily="49" charset="0"/>
              </a:rPr>
              <a:t>  mov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Lucida Sans Typewriter" panose="020B0509030504030204" pitchFamily="49" charset="0"/>
                <a:ea typeface="+mn-ea"/>
                <a:cs typeface="Courier New" panose="02070309020205020404" pitchFamily="49" charset="0"/>
              </a:rPr>
              <a:t> (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X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Lucida Sans Typewriter" panose="020B0509030504030204" pitchFamily="49" charset="0"/>
                <a:ea typeface="+mn-ea"/>
                <a:cs typeface="Courier New" panose="02070309020205020404" pitchFamily="49" charset="0"/>
              </a:rPr>
              <a:t>), %reg</a:t>
            </a:r>
          </a:p>
          <a:p>
            <a:pPr marL="112713" marR="0" lvl="0" indent="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Lucida Sans Typewriter" panose="020B0509030504030204" pitchFamily="49" charset="0"/>
                <a:ea typeface="+mn-ea"/>
                <a:cs typeface="Courier New" panose="02070309020205020404" pitchFamily="49" charset="0"/>
              </a:rPr>
              <a:t> 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ED5E0"/>
                </a:solidFill>
                <a:effectLst/>
                <a:uLnTx/>
                <a:uFillTx/>
                <a:latin typeface="Lucida Sans Typewriter" panose="020B0509030504030204" pitchFamily="49" charset="0"/>
                <a:ea typeface="+mn-ea"/>
                <a:cs typeface="Courier New" panose="02070309020205020404" pitchFamily="49" charset="0"/>
              </a:rPr>
              <a:t>mov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ED5E0"/>
                </a:solidFill>
                <a:effectLst/>
                <a:uLnTx/>
                <a:uFillTx/>
                <a:latin typeface="Lucida Sans Typewriter" panose="020B0509030504030204" pitchFamily="49" charset="0"/>
                <a:ea typeface="+mn-ea"/>
                <a:cs typeface="Courier New" panose="02070309020205020404" pitchFamily="49" charset="0"/>
              </a:rPr>
              <a:t> (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CED5E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Y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ED5E0"/>
                </a:solidFill>
                <a:effectLst/>
                <a:uLnTx/>
                <a:uFillTx/>
                <a:latin typeface="Lucida Sans Typewriter" panose="020B0509030504030204" pitchFamily="49" charset="0"/>
                <a:ea typeface="+mn-ea"/>
                <a:cs typeface="Courier New" panose="02070309020205020404" pitchFamily="49" charset="0"/>
              </a:rPr>
              <a:t>), %reg</a:t>
            </a:r>
          </a:p>
          <a:p>
            <a:pPr marL="112713" marR="0" lvl="0" indent="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Lucida Sans Typewriter" panose="020B0509030504030204" pitchFamily="49" charset="0"/>
                <a:ea typeface="+mn-ea"/>
                <a:cs typeface="Courier New" panose="02070309020205020404" pitchFamily="49" charset="0"/>
              </a:rPr>
              <a:t> 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ED5E0"/>
                </a:solidFill>
                <a:effectLst/>
                <a:uLnTx/>
                <a:uFillTx/>
                <a:latin typeface="Lucida Sans Typewriter" panose="020B0509030504030204" pitchFamily="49" charset="0"/>
                <a:ea typeface="+mn-ea"/>
                <a:cs typeface="Courier New" panose="02070309020205020404" pitchFamily="49" charset="0"/>
              </a:rPr>
              <a:t>clflush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ED5E0"/>
                </a:solidFill>
                <a:effectLst/>
                <a:uLnTx/>
                <a:uFillTx/>
                <a:latin typeface="Lucida Sans Typewriter" panose="020B0509030504030204" pitchFamily="49" charset="0"/>
                <a:ea typeface="+mn-ea"/>
                <a:cs typeface="Courier New" panose="02070309020205020404" pitchFamily="49" charset="0"/>
              </a:rPr>
              <a:t> (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CED5E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X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ED5E0"/>
                </a:solidFill>
                <a:effectLst/>
                <a:uLnTx/>
                <a:uFillTx/>
                <a:latin typeface="Lucida Sans Typewriter" panose="020B0509030504030204" pitchFamily="49" charset="0"/>
                <a:ea typeface="+mn-ea"/>
                <a:cs typeface="Courier New" panose="02070309020205020404" pitchFamily="49" charset="0"/>
              </a:rPr>
              <a:t>)</a:t>
            </a:r>
          </a:p>
          <a:p>
            <a:pPr marL="112713" marR="0" lvl="0" indent="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ED5E0"/>
                </a:solidFill>
                <a:effectLst/>
                <a:uLnTx/>
                <a:uFillTx/>
                <a:latin typeface="Lucida Sans Typewriter" panose="020B0509030504030204" pitchFamily="49" charset="0"/>
                <a:ea typeface="+mn-ea"/>
                <a:cs typeface="Courier New" panose="02070309020205020404" pitchFamily="49" charset="0"/>
              </a:rPr>
              <a:t>  clflush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ED5E0"/>
                </a:solidFill>
                <a:effectLst/>
                <a:uLnTx/>
                <a:uFillTx/>
                <a:latin typeface="Lucida Sans Typewriter" panose="020B0509030504030204" pitchFamily="49" charset="0"/>
                <a:ea typeface="+mn-ea"/>
                <a:cs typeface="Courier New" panose="02070309020205020404" pitchFamily="49" charset="0"/>
              </a:rPr>
              <a:t> (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CED5E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Y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ED5E0"/>
                </a:solidFill>
                <a:effectLst/>
                <a:uLnTx/>
                <a:uFillTx/>
                <a:latin typeface="Lucida Sans Typewriter" panose="020B0509030504030204" pitchFamily="49" charset="0"/>
                <a:ea typeface="+mn-ea"/>
                <a:cs typeface="Courier New" panose="02070309020205020404" pitchFamily="49" charset="0"/>
              </a:rPr>
              <a:t>)</a:t>
            </a:r>
          </a:p>
          <a:p>
            <a:pPr marL="112713" marR="0" lvl="0" indent="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ED5E0"/>
                </a:solidFill>
                <a:effectLst/>
                <a:uLnTx/>
                <a:uFillTx/>
                <a:latin typeface="Lucida Sans Typewriter" panose="020B0509030504030204" pitchFamily="49" charset="0"/>
                <a:ea typeface="+mn-ea"/>
                <a:cs typeface="Courier New" panose="02070309020205020404" pitchFamily="49" charset="0"/>
              </a:rPr>
              <a:t>  jmp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ED5E0"/>
                </a:solidFill>
                <a:effectLst/>
                <a:uLnTx/>
                <a:uFillTx/>
                <a:latin typeface="Lucida Sans Typewriter" panose="020B0509030504030204" pitchFamily="49" charset="0"/>
                <a:ea typeface="+mn-ea"/>
                <a:cs typeface="Courier New" panose="02070309020205020404" pitchFamily="49" charset="0"/>
              </a:rPr>
              <a:t> LOOP</a:t>
            </a:r>
          </a:p>
        </p:txBody>
      </p:sp>
      <p:sp>
        <p:nvSpPr>
          <p:cNvPr id="37" name="RowX"/>
          <p:cNvSpPr/>
          <p:nvPr/>
        </p:nvSpPr>
        <p:spPr>
          <a:xfrm>
            <a:off x="6096000" y="2209800"/>
            <a:ext cx="2133600" cy="381000"/>
          </a:xfrm>
          <a:prstGeom prst="rect">
            <a:avLst/>
          </a:prstGeom>
          <a:solidFill>
            <a:srgbClr val="EDEFF3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11111111111</a:t>
            </a:r>
          </a:p>
        </p:txBody>
      </p:sp>
      <p:sp>
        <p:nvSpPr>
          <p:cNvPr id="38" name="Row"/>
          <p:cNvSpPr/>
          <p:nvPr/>
        </p:nvSpPr>
        <p:spPr>
          <a:xfrm>
            <a:off x="6096000" y="2590800"/>
            <a:ext cx="2133600" cy="381000"/>
          </a:xfrm>
          <a:prstGeom prst="rect">
            <a:avLst/>
          </a:prstGeom>
          <a:solidFill>
            <a:srgbClr val="EDEFF3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11111111111</a:t>
            </a:r>
          </a:p>
        </p:txBody>
      </p:sp>
      <p:sp>
        <p:nvSpPr>
          <p:cNvPr id="39" name="Row"/>
          <p:cNvSpPr/>
          <p:nvPr/>
        </p:nvSpPr>
        <p:spPr>
          <a:xfrm>
            <a:off x="6096000" y="2971800"/>
            <a:ext cx="2133600" cy="381000"/>
          </a:xfrm>
          <a:prstGeom prst="rect">
            <a:avLst/>
          </a:prstGeom>
          <a:solidFill>
            <a:srgbClr val="EDEFF3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11111111111</a:t>
            </a:r>
          </a:p>
        </p:txBody>
      </p:sp>
      <p:sp>
        <p:nvSpPr>
          <p:cNvPr id="40" name="Row"/>
          <p:cNvSpPr/>
          <p:nvPr/>
        </p:nvSpPr>
        <p:spPr>
          <a:xfrm>
            <a:off x="6096000" y="3352800"/>
            <a:ext cx="2133600" cy="381000"/>
          </a:xfrm>
          <a:prstGeom prst="rect">
            <a:avLst/>
          </a:prstGeom>
          <a:solidFill>
            <a:srgbClr val="EDEFF3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11111111111</a:t>
            </a:r>
          </a:p>
        </p:txBody>
      </p:sp>
      <p:cxnSp>
        <p:nvCxnSpPr>
          <p:cNvPr id="42" name="YArrow"/>
          <p:cNvCxnSpPr>
            <a:stCxn id="43" idx="3"/>
          </p:cNvCxnSpPr>
          <p:nvPr/>
        </p:nvCxnSpPr>
        <p:spPr>
          <a:xfrm>
            <a:off x="5715000" y="3924300"/>
            <a:ext cx="381000" cy="0"/>
          </a:xfrm>
          <a:prstGeom prst="straightConnector1">
            <a:avLst/>
          </a:prstGeom>
          <a:ln w="57150" cap="rnd">
            <a:solidFill>
              <a:srgbClr val="EDEFF3"/>
            </a:solidFill>
            <a:round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Y"/>
          <p:cNvSpPr/>
          <p:nvPr/>
        </p:nvSpPr>
        <p:spPr>
          <a:xfrm>
            <a:off x="5181600" y="3733800"/>
            <a:ext cx="533400" cy="381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Y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EDEFF3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45" name="X"/>
          <p:cNvSpPr/>
          <p:nvPr/>
        </p:nvSpPr>
        <p:spPr>
          <a:xfrm>
            <a:off x="5181601" y="2209800"/>
            <a:ext cx="533399" cy="381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X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46" name="RowY"/>
          <p:cNvSpPr/>
          <p:nvPr/>
        </p:nvSpPr>
        <p:spPr>
          <a:xfrm>
            <a:off x="6096000" y="3733800"/>
            <a:ext cx="2133600" cy="381000"/>
          </a:xfrm>
          <a:prstGeom prst="rect">
            <a:avLst/>
          </a:prstGeom>
          <a:solidFill>
            <a:srgbClr val="EDEFF3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11111111111</a:t>
            </a:r>
          </a:p>
        </p:txBody>
      </p:sp>
      <p:sp>
        <p:nvSpPr>
          <p:cNvPr id="41" name="CachelineX"/>
          <p:cNvSpPr/>
          <p:nvPr/>
        </p:nvSpPr>
        <p:spPr>
          <a:xfrm>
            <a:off x="6096000" y="2209800"/>
            <a:ext cx="914400" cy="381000"/>
          </a:xfrm>
          <a:prstGeom prst="rect">
            <a:avLst/>
          </a:prstGeom>
          <a:solidFill>
            <a:srgbClr val="FF8181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1111</a:t>
            </a:r>
          </a:p>
        </p:txBody>
      </p:sp>
      <p:sp>
        <p:nvSpPr>
          <p:cNvPr id="47" name="CachelineY"/>
          <p:cNvSpPr/>
          <p:nvPr/>
        </p:nvSpPr>
        <p:spPr>
          <a:xfrm>
            <a:off x="6096000" y="3733800"/>
            <a:ext cx="914400" cy="381000"/>
          </a:xfrm>
          <a:prstGeom prst="rect">
            <a:avLst/>
          </a:prstGeom>
          <a:solidFill>
            <a:srgbClr val="FF8181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1111</a:t>
            </a:r>
          </a:p>
        </p:txBody>
      </p:sp>
      <p:sp>
        <p:nvSpPr>
          <p:cNvPr id="18" name="Errors"/>
          <p:cNvSpPr/>
          <p:nvPr/>
        </p:nvSpPr>
        <p:spPr>
          <a:xfrm>
            <a:off x="6096000" y="2590800"/>
            <a:ext cx="2133600" cy="381000"/>
          </a:xfrm>
          <a:prstGeom prst="rect">
            <a:avLst/>
          </a:prstGeom>
          <a:solidFill>
            <a:srgbClr val="EDEFF3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11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0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1111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00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1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19" name="Errors"/>
          <p:cNvSpPr/>
          <p:nvPr/>
        </p:nvSpPr>
        <p:spPr>
          <a:xfrm>
            <a:off x="6096000" y="3352800"/>
            <a:ext cx="2133600" cy="381000"/>
          </a:xfrm>
          <a:prstGeom prst="rect">
            <a:avLst/>
          </a:prstGeom>
          <a:solidFill>
            <a:srgbClr val="EDEFF3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1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0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111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0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1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0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111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2000" y="533400"/>
            <a:ext cx="3810000" cy="7620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x86 CPU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15000" y="533400"/>
            <a:ext cx="2743200" cy="7620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DRAM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2000" y="5943600"/>
            <a:ext cx="7239000" cy="4572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http://www.github.com/CMU-SAFARI/rowhammer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86400" y="4419600"/>
            <a:ext cx="3352800" cy="13716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MANY</a:t>
            </a:r>
            <a:b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</a:b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ERRORS!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60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8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75000" decel="25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0.00208 L -0.21667 0.05 " pathEditMode="relative" rAng="0" ptsTypes="AA">
                                      <p:cBhvr>
                                        <p:cTn id="17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65F6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EFF3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81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"/>
                            </p:stCondLst>
                            <p:childTnLst>
                              <p:par>
                                <p:cTn id="41" presetID="31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accel="75000" decel="25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2.22222E-6 L -0.21667 -0.08333 " pathEditMode="relative" rAng="0" ptsTypes="AA">
                                      <p:cBhvr>
                                        <p:cTn id="48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-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5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65F6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65F6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"/>
                            </p:stCondLst>
                            <p:childTnLst>
                              <p:par>
                                <p:cTn id="56" presetID="9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5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65F6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EFF3"/>
                                      </p:to>
                                    </p:animClr>
                                    <p:set>
                                      <p:cBhvr>
                                        <p:cTn id="70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81"/>
                                      </p:to>
                                    </p:animClr>
                                    <p:set>
                                      <p:cBhvr>
                                        <p:cTn id="74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81"/>
                                      </p:to>
                                    </p:animClr>
                                    <p:set>
                                      <p:cBhvr>
                                        <p:cTn id="78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EFF3"/>
                                      </p:to>
                                    </p:animClr>
                                    <p:set>
                                      <p:cBhvr>
                                        <p:cTn id="82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81"/>
                                      </p:to>
                                    </p:animClr>
                                    <p:set>
                                      <p:cBhvr>
                                        <p:cTn id="86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81"/>
                                      </p:to>
                                    </p:animClr>
                                    <p:set>
                                      <p:cBhvr>
                                        <p:cTn id="90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EFF3"/>
                                      </p:to>
                                    </p:animClr>
                                    <p:set>
                                      <p:cBhvr>
                                        <p:cTn id="94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EFF3"/>
                                      </p:to>
                                    </p:animClr>
                                    <p:set>
                                      <p:cBhvr>
                                        <p:cTn id="98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81"/>
                                      </p:to>
                                    </p:animClr>
                                    <p:set>
                                      <p:cBhvr>
                                        <p:cTn id="102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81"/>
                                      </p:to>
                                    </p:animClr>
                                    <p:set>
                                      <p:cBhvr>
                                        <p:cTn id="106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EFF3"/>
                                      </p:to>
                                    </p:animClr>
                                    <p:set>
                                      <p:cBhvr>
                                        <p:cTn id="110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1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1" grpId="0" animBg="1"/>
      <p:bldP spid="41" grpId="1" animBg="1"/>
      <p:bldP spid="41" grpId="2" animBg="1"/>
      <p:bldP spid="47" grpId="0" animBg="1"/>
      <p:bldP spid="47" grpId="1" animBg="1"/>
      <p:bldP spid="47" grpId="2" animBg="1"/>
      <p:bldP spid="18" grpId="0" animBg="1"/>
      <p:bldP spid="19" grpId="0" animBg="1"/>
      <p:bldP spid="2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5" name="textCutoff1"/>
          <p:cNvSpPr txBox="1"/>
          <p:nvPr/>
        </p:nvSpPr>
        <p:spPr>
          <a:xfrm>
            <a:off x="381000" y="1143000"/>
            <a:ext cx="8382000" cy="45720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WHY DO THE</a:t>
            </a:r>
            <a:b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</a:b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ERRORS OCCUR?</a:t>
            </a:r>
          </a:p>
        </p:txBody>
      </p:sp>
    </p:spTree>
    <p:extLst>
      <p:ext uri="{BB962C8B-B14F-4D97-AF65-F5344CB8AC3E}">
        <p14:creationId xmlns:p14="http://schemas.microsoft.com/office/powerpoint/2010/main" val="12918443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6" r="14281"/>
          <a:stretch/>
        </p:blipFill>
        <p:spPr>
          <a:xfrm>
            <a:off x="6362702" y="304800"/>
            <a:ext cx="2095498" cy="20345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0201" y="2514600"/>
            <a:ext cx="5714999" cy="2743200"/>
          </a:xfrm>
          <a:prstGeom prst="rect">
            <a:avLst/>
          </a:prstGeom>
          <a:solidFill>
            <a:srgbClr val="ED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5800" y="762000"/>
            <a:ext cx="5562600" cy="914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DRAM 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CELLS ARE LEAKY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565F6A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457199" y="3429000"/>
            <a:ext cx="27432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CHARGE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600202" y="3886200"/>
            <a:ext cx="6857998" cy="0"/>
          </a:xfrm>
          <a:prstGeom prst="straightConnector1">
            <a:avLst/>
          </a:prstGeom>
          <a:ln w="38100" cap="rnd">
            <a:solidFill>
              <a:srgbClr val="565F6A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467600" y="2514600"/>
            <a:ext cx="1143000" cy="13716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‘1’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67600" y="3886200"/>
            <a:ext cx="1143000" cy="13716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‘0’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57800" y="5410200"/>
            <a:ext cx="18288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64ms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5800" y="5410200"/>
            <a:ext cx="18288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0ms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172200" y="2514600"/>
            <a:ext cx="1" cy="685800"/>
          </a:xfrm>
          <a:prstGeom prst="straightConnector1">
            <a:avLst/>
          </a:prstGeom>
          <a:ln w="76200" cap="rnd">
            <a:solidFill>
              <a:srgbClr val="8B9BB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600202" y="5257800"/>
            <a:ext cx="5714998" cy="0"/>
          </a:xfrm>
          <a:prstGeom prst="straightConnector1">
            <a:avLst/>
          </a:prstGeom>
          <a:ln w="76200" cap="rnd">
            <a:solidFill>
              <a:srgbClr val="565F6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6200000">
            <a:off x="5143500" y="3924300"/>
            <a:ext cx="2057399" cy="6096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REFRESH</a:t>
            </a:r>
          </a:p>
        </p:txBody>
      </p:sp>
      <p:cxnSp>
        <p:nvCxnSpPr>
          <p:cNvPr id="24" name="Straight Arrow Connector 23"/>
          <p:cNvCxnSpPr>
            <a:stCxn id="20" idx="0"/>
          </p:cNvCxnSpPr>
          <p:nvPr/>
        </p:nvCxnSpPr>
        <p:spPr>
          <a:xfrm flipV="1">
            <a:off x="6172200" y="5257800"/>
            <a:ext cx="1" cy="152400"/>
          </a:xfrm>
          <a:prstGeom prst="straightConnector1">
            <a:avLst/>
          </a:prstGeom>
          <a:ln w="76200" cap="rnd">
            <a:solidFill>
              <a:srgbClr val="565F6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600200" y="2971800"/>
            <a:ext cx="3200400" cy="685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8B9BB5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NORMAL CELL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6172200" y="2514600"/>
            <a:ext cx="1143000" cy="171450"/>
          </a:xfrm>
          <a:prstGeom prst="straightConnector1">
            <a:avLst/>
          </a:prstGeom>
          <a:ln w="76200" cap="rnd">
            <a:solidFill>
              <a:srgbClr val="8B9BB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3" idx="0"/>
          </p:cNvCxnSpPr>
          <p:nvPr/>
        </p:nvCxnSpPr>
        <p:spPr>
          <a:xfrm flipV="1">
            <a:off x="1600200" y="2514600"/>
            <a:ext cx="1" cy="2895600"/>
          </a:xfrm>
          <a:prstGeom prst="straightConnector1">
            <a:avLst/>
          </a:prstGeom>
          <a:ln w="76200" cap="rnd">
            <a:solidFill>
              <a:srgbClr val="565F6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600202" y="2514600"/>
            <a:ext cx="4571998" cy="685800"/>
          </a:xfrm>
          <a:prstGeom prst="straightConnector1">
            <a:avLst/>
          </a:prstGeom>
          <a:ln w="76200" cap="rnd">
            <a:solidFill>
              <a:srgbClr val="8B9BB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600200" y="5410200"/>
            <a:ext cx="45720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405657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6" r="14281"/>
          <a:stretch/>
        </p:blipFill>
        <p:spPr>
          <a:xfrm>
            <a:off x="6362702" y="304800"/>
            <a:ext cx="2095498" cy="20345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0201" y="2514600"/>
            <a:ext cx="5714999" cy="2743200"/>
          </a:xfrm>
          <a:prstGeom prst="rect">
            <a:avLst/>
          </a:prstGeom>
          <a:solidFill>
            <a:srgbClr val="ED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5800" y="762000"/>
            <a:ext cx="5562600" cy="914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DRAM 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CELLS ARE LEAKY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565F6A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457199" y="3429000"/>
            <a:ext cx="27432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CHARGE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600202" y="3886200"/>
            <a:ext cx="6857998" cy="0"/>
          </a:xfrm>
          <a:prstGeom prst="straightConnector1">
            <a:avLst/>
          </a:prstGeom>
          <a:ln w="38100" cap="rnd">
            <a:solidFill>
              <a:srgbClr val="565F6A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467600" y="2514600"/>
            <a:ext cx="1143000" cy="13716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‘1’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67600" y="3886200"/>
            <a:ext cx="1143000" cy="13716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‘0’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57800" y="5410200"/>
            <a:ext cx="18288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64ms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5800" y="5410200"/>
            <a:ext cx="18288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0ms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600202" y="5257800"/>
            <a:ext cx="5714998" cy="0"/>
          </a:xfrm>
          <a:prstGeom prst="straightConnector1">
            <a:avLst/>
          </a:prstGeom>
          <a:ln w="76200" cap="rnd">
            <a:solidFill>
              <a:srgbClr val="565F6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0" idx="0"/>
          </p:cNvCxnSpPr>
          <p:nvPr/>
        </p:nvCxnSpPr>
        <p:spPr>
          <a:xfrm flipV="1">
            <a:off x="6172200" y="5257800"/>
            <a:ext cx="1" cy="152400"/>
          </a:xfrm>
          <a:prstGeom prst="straightConnector1">
            <a:avLst/>
          </a:prstGeom>
          <a:ln w="76200" cap="rnd">
            <a:solidFill>
              <a:srgbClr val="565F6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3" idx="0"/>
          </p:cNvCxnSpPr>
          <p:nvPr/>
        </p:nvCxnSpPr>
        <p:spPr>
          <a:xfrm flipV="1">
            <a:off x="1600200" y="2514600"/>
            <a:ext cx="1" cy="2895600"/>
          </a:xfrm>
          <a:prstGeom prst="straightConnector1">
            <a:avLst/>
          </a:prstGeom>
          <a:ln w="76200" cap="rnd">
            <a:solidFill>
              <a:srgbClr val="565F6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057400" y="2590800"/>
            <a:ext cx="0" cy="15240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2057402" y="2750820"/>
            <a:ext cx="457198" cy="6858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2514600" y="2979420"/>
            <a:ext cx="457198" cy="6858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514600" y="2819400"/>
            <a:ext cx="0" cy="15240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2971802" y="3208020"/>
            <a:ext cx="457198" cy="6858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971802" y="3048000"/>
            <a:ext cx="0" cy="15240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3429000" y="3436620"/>
            <a:ext cx="457198" cy="6858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429000" y="3276600"/>
            <a:ext cx="0" cy="15240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3886202" y="3665220"/>
            <a:ext cx="457198" cy="6858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886202" y="3505200"/>
            <a:ext cx="0" cy="15240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4343400" y="3893820"/>
            <a:ext cx="457198" cy="6858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4343400" y="3733800"/>
            <a:ext cx="0" cy="15240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4800602" y="4122420"/>
            <a:ext cx="457198" cy="6858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4800602" y="3962400"/>
            <a:ext cx="0" cy="15240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5257800" y="4351020"/>
            <a:ext cx="457198" cy="6858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5257800" y="4191000"/>
            <a:ext cx="0" cy="15240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5715000" y="4579620"/>
            <a:ext cx="457198" cy="6858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5715000" y="4419600"/>
            <a:ext cx="0" cy="15240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6172200" y="4648200"/>
            <a:ext cx="0" cy="60960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6172200" y="5257800"/>
            <a:ext cx="1143000" cy="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600202" y="2514600"/>
            <a:ext cx="457198" cy="6858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 rot="16200000">
            <a:off x="5143500" y="3238500"/>
            <a:ext cx="2057399" cy="6096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REFRESH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600200" y="4114800"/>
            <a:ext cx="3200400" cy="685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VICTIM CELL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48000" y="2209800"/>
            <a:ext cx="2743200" cy="685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AGGRESSOR</a:t>
            </a:r>
          </a:p>
        </p:txBody>
      </p:sp>
      <p:sp>
        <p:nvSpPr>
          <p:cNvPr id="2" name="Oval 1"/>
          <p:cNvSpPr/>
          <p:nvPr/>
        </p:nvSpPr>
        <p:spPr>
          <a:xfrm>
            <a:off x="1905000" y="2514600"/>
            <a:ext cx="304800" cy="304800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2362200" y="2743200"/>
            <a:ext cx="304800" cy="304800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2819400" y="2971800"/>
            <a:ext cx="304800" cy="304800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3276600" y="3200400"/>
            <a:ext cx="304800" cy="304800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3733800" y="3429000"/>
            <a:ext cx="304800" cy="304800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4191000" y="3657600"/>
            <a:ext cx="304800" cy="304800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5562600" y="4343400"/>
            <a:ext cx="304800" cy="304800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4648200" y="3886200"/>
            <a:ext cx="304800" cy="304800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5105400" y="4114800"/>
            <a:ext cx="304800" cy="304800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" name="Straight Arrow Connector 13"/>
          <p:cNvCxnSpPr>
            <a:stCxn id="52" idx="7"/>
          </p:cNvCxnSpPr>
          <p:nvPr/>
        </p:nvCxnSpPr>
        <p:spPr>
          <a:xfrm flipV="1">
            <a:off x="3536763" y="2895600"/>
            <a:ext cx="273237" cy="349437"/>
          </a:xfrm>
          <a:prstGeom prst="straightConnector1">
            <a:avLst/>
          </a:prstGeom>
          <a:ln w="57150" cap="rnd">
            <a:solidFill>
              <a:srgbClr val="FF0000"/>
            </a:solidFill>
            <a:headEnd type="triangl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0" idx="7"/>
          </p:cNvCxnSpPr>
          <p:nvPr/>
        </p:nvCxnSpPr>
        <p:spPr>
          <a:xfrm flipV="1">
            <a:off x="2622363" y="2667000"/>
            <a:ext cx="349437" cy="120837"/>
          </a:xfrm>
          <a:prstGeom prst="straightConnector1">
            <a:avLst/>
          </a:prstGeom>
          <a:ln w="57150" cap="rnd">
            <a:solidFill>
              <a:srgbClr val="FF0000"/>
            </a:solidFill>
            <a:headEnd type="triangl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4" idx="0"/>
          </p:cNvCxnSpPr>
          <p:nvPr/>
        </p:nvCxnSpPr>
        <p:spPr>
          <a:xfrm flipV="1">
            <a:off x="4343400" y="2895600"/>
            <a:ext cx="0" cy="762000"/>
          </a:xfrm>
          <a:prstGeom prst="straightConnector1">
            <a:avLst/>
          </a:prstGeom>
          <a:ln w="57150" cap="rnd">
            <a:solidFill>
              <a:srgbClr val="FF0000"/>
            </a:solidFill>
            <a:headEnd type="triangl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 flipV="1">
            <a:off x="4876800" y="2895600"/>
            <a:ext cx="381000" cy="1219200"/>
          </a:xfrm>
          <a:prstGeom prst="straightConnector1">
            <a:avLst/>
          </a:prstGeom>
          <a:ln w="57150" cap="rnd">
            <a:solidFill>
              <a:srgbClr val="FF0000"/>
            </a:solidFill>
            <a:headEnd type="triangl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600200" y="5410200"/>
            <a:ext cx="45720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20759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2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_Wordline"/>
          <p:cNvCxnSpPr/>
          <p:nvPr/>
        </p:nvCxnSpPr>
        <p:spPr>
          <a:xfrm>
            <a:off x="685800" y="2438400"/>
            <a:ext cx="3657600" cy="0"/>
          </a:xfrm>
          <a:prstGeom prst="line">
            <a:avLst/>
          </a:prstGeom>
          <a:ln w="76200" cap="rnd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_Wordline"/>
          <p:cNvCxnSpPr/>
          <p:nvPr/>
        </p:nvCxnSpPr>
        <p:spPr>
          <a:xfrm>
            <a:off x="685800" y="3429000"/>
            <a:ext cx="3657600" cy="0"/>
          </a:xfrm>
          <a:prstGeom prst="line">
            <a:avLst/>
          </a:prstGeom>
          <a:ln w="76200" cap="rnd">
            <a:solidFill>
              <a:srgbClr val="FF81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_Wordline"/>
          <p:cNvCxnSpPr/>
          <p:nvPr/>
        </p:nvCxnSpPr>
        <p:spPr>
          <a:xfrm>
            <a:off x="685800" y="4419600"/>
            <a:ext cx="3657600" cy="0"/>
          </a:xfrm>
          <a:prstGeom prst="line">
            <a:avLst/>
          </a:prstGeom>
          <a:ln w="76200" cap="rnd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2286000" y="3200400"/>
            <a:ext cx="457200" cy="457200"/>
          </a:xfrm>
          <a:prstGeom prst="ellipse">
            <a:avLst/>
          </a:prstGeom>
          <a:solidFill>
            <a:srgbClr val="FF818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86000" y="4191000"/>
            <a:ext cx="457200" cy="457200"/>
          </a:xfrm>
          <a:prstGeom prst="ellipse">
            <a:avLst/>
          </a:prstGeom>
          <a:solidFill>
            <a:srgbClr val="FFC000"/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286000" y="2209800"/>
            <a:ext cx="457200" cy="457200"/>
          </a:xfrm>
          <a:prstGeom prst="ellipse">
            <a:avLst/>
          </a:prstGeom>
          <a:solidFill>
            <a:srgbClr val="FFC000"/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4114800" cy="3048000"/>
          </a:xfrm>
        </p:spPr>
        <p:txBody>
          <a:bodyPr anchor="ctr"/>
          <a:lstStyle/>
          <a:p>
            <a:pPr marL="0" indent="0">
              <a:buNone/>
            </a:pPr>
            <a:r>
              <a:rPr lang="en-US" sz="5400">
                <a:solidFill>
                  <a:srgbClr val="FF0000"/>
                </a:solidFill>
                <a:latin typeface="Tw Cen MT Condensed Extra Bold" panose="020B0803020202020204" pitchFamily="34" charset="0"/>
              </a:rPr>
              <a:t>COUPLING</a:t>
            </a:r>
          </a:p>
          <a:p>
            <a:r>
              <a:rPr lang="en-US" sz="400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Electromagnetic</a:t>
            </a:r>
          </a:p>
          <a:p>
            <a:r>
              <a:rPr lang="en-US" sz="400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Tunneling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81000" y="685801"/>
            <a:ext cx="8382000" cy="914399"/>
          </a:xfrm>
        </p:spPr>
        <p:txBody>
          <a:bodyPr/>
          <a:lstStyle/>
          <a:p>
            <a:r>
              <a:rPr lang="en-US" sz="6600">
                <a:latin typeface="Tw Cen MT Condensed Extra Bold" panose="020B0803020202020204" pitchFamily="34" charset="0"/>
              </a:rPr>
              <a:t>ROOT CAUSE?</a:t>
            </a:r>
          </a:p>
        </p:txBody>
      </p:sp>
      <p:sp>
        <p:nvSpPr>
          <p:cNvPr id="17" name="Oval 16"/>
          <p:cNvSpPr/>
          <p:nvPr/>
        </p:nvSpPr>
        <p:spPr>
          <a:xfrm>
            <a:off x="1295400" y="3200400"/>
            <a:ext cx="457200" cy="457200"/>
          </a:xfrm>
          <a:prstGeom prst="ellipse">
            <a:avLst/>
          </a:prstGeom>
          <a:solidFill>
            <a:srgbClr val="FF818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295400" y="4191000"/>
            <a:ext cx="457200" cy="457200"/>
          </a:xfrm>
          <a:prstGeom prst="ellipse">
            <a:avLst/>
          </a:prstGeom>
          <a:solidFill>
            <a:srgbClr val="FFC000"/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295400" y="2209800"/>
            <a:ext cx="457200" cy="457200"/>
          </a:xfrm>
          <a:prstGeom prst="ellipse">
            <a:avLst/>
          </a:prstGeom>
          <a:solidFill>
            <a:srgbClr val="FFC000"/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276600" y="3200400"/>
            <a:ext cx="457200" cy="457200"/>
          </a:xfrm>
          <a:prstGeom prst="ellipse">
            <a:avLst/>
          </a:prstGeom>
          <a:solidFill>
            <a:srgbClr val="FF818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276600" y="4191000"/>
            <a:ext cx="457200" cy="457200"/>
          </a:xfrm>
          <a:prstGeom prst="ellipse">
            <a:avLst/>
          </a:prstGeom>
          <a:solidFill>
            <a:srgbClr val="FFC000"/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276600" y="2209800"/>
            <a:ext cx="457200" cy="457200"/>
          </a:xfrm>
          <a:prstGeom prst="ellipse">
            <a:avLst/>
          </a:prstGeom>
          <a:solidFill>
            <a:srgbClr val="FFC000"/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D4"/>
          <p:cNvSpPr txBox="1"/>
          <p:nvPr/>
        </p:nvSpPr>
        <p:spPr>
          <a:xfrm rot="5400000">
            <a:off x="685800" y="3771901"/>
            <a:ext cx="685800" cy="304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13716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⇝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31" name="D3"/>
          <p:cNvSpPr txBox="1"/>
          <p:nvPr/>
        </p:nvSpPr>
        <p:spPr>
          <a:xfrm rot="5400000">
            <a:off x="3657599" y="3771901"/>
            <a:ext cx="685800" cy="304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13716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⇝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28" name="D2"/>
          <p:cNvSpPr txBox="1"/>
          <p:nvPr/>
        </p:nvSpPr>
        <p:spPr>
          <a:xfrm rot="5400000">
            <a:off x="2667000" y="3771900"/>
            <a:ext cx="685800" cy="304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13716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⇝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30" name="D1"/>
          <p:cNvSpPr txBox="1"/>
          <p:nvPr/>
        </p:nvSpPr>
        <p:spPr>
          <a:xfrm rot="5400000">
            <a:off x="1676400" y="3771901"/>
            <a:ext cx="685800" cy="304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13716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⇝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32" name="U4"/>
          <p:cNvSpPr txBox="1"/>
          <p:nvPr/>
        </p:nvSpPr>
        <p:spPr>
          <a:xfrm rot="16200000">
            <a:off x="685800" y="2781301"/>
            <a:ext cx="685800" cy="304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118872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⇝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27" name="U3"/>
          <p:cNvSpPr txBox="1"/>
          <p:nvPr/>
        </p:nvSpPr>
        <p:spPr>
          <a:xfrm rot="16200000">
            <a:off x="3657599" y="2781301"/>
            <a:ext cx="685800" cy="304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118872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⇝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26" name="U2"/>
          <p:cNvSpPr txBox="1"/>
          <p:nvPr/>
        </p:nvSpPr>
        <p:spPr>
          <a:xfrm rot="16200000">
            <a:off x="2667000" y="2781300"/>
            <a:ext cx="685800" cy="304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118872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⇝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29" name="U1"/>
          <p:cNvSpPr txBox="1"/>
          <p:nvPr/>
        </p:nvSpPr>
        <p:spPr>
          <a:xfrm rot="16200000">
            <a:off x="1676400" y="2781301"/>
            <a:ext cx="685800" cy="304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118872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⇝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2000" y="5257800"/>
            <a:ext cx="76200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ACCELERATES CHARGE LOSS </a:t>
            </a:r>
          </a:p>
        </p:txBody>
      </p:sp>
    </p:spTree>
    <p:extLst>
      <p:ext uri="{BB962C8B-B14F-4D97-AF65-F5344CB8AC3E}">
        <p14:creationId xmlns:p14="http://schemas.microsoft.com/office/powerpoint/2010/main" val="34236300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1"/>
            <a:ext cx="8382000" cy="914399"/>
          </a:xfrm>
        </p:spPr>
        <p:txBody>
          <a:bodyPr/>
          <a:lstStyle/>
          <a:p>
            <a:r>
              <a:rPr lang="en-US" sz="6600">
                <a:latin typeface="Tw Cen MT Condensed Extra Bold" panose="020B0803020202020204" pitchFamily="34" charset="0"/>
              </a:rPr>
              <a:t>AS DRAM SCALES </a:t>
            </a:r>
            <a:r>
              <a:rPr lang="en-US" sz="6600">
                <a:latin typeface="Tw Cen MT Condensed Extra Bold" panose="020B0803020202020204" pitchFamily="34" charset="0"/>
                <a:ea typeface="Cambria Math" panose="02040503050406030204" pitchFamily="18" charset="0"/>
              </a:rPr>
              <a:t>…</a:t>
            </a:r>
            <a:endParaRPr lang="en-US" sz="6600" dirty="0">
              <a:latin typeface="Tw Cen MT Condensed Extra Bold" panose="020B08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8001000" cy="4191000"/>
          </a:xfrm>
        </p:spPr>
        <p:txBody>
          <a:bodyPr/>
          <a:lstStyle/>
          <a:p>
            <a:pPr marL="347663" indent="-347663"/>
            <a:r>
              <a:rPr lang="en-US" sz="4800">
                <a:solidFill>
                  <a:srgbClr val="565F6A"/>
                </a:solidFill>
                <a:latin typeface="Tw Cen MT Condensed Extra Bold" panose="020B0803020202020204" pitchFamily="34" charset="0"/>
              </a:rPr>
              <a:t>CELLS BECOME SMALLER </a:t>
            </a:r>
            <a:br>
              <a:rPr lang="en-US" sz="4000" b="1">
                <a:solidFill>
                  <a:srgbClr val="565F6A"/>
                </a:solidFill>
              </a:rPr>
            </a:br>
            <a:r>
              <a:rPr lang="en-US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Less tolerance to coupling effects</a:t>
            </a:r>
            <a:br>
              <a:rPr lang="en-US" sz="4000">
                <a:solidFill>
                  <a:srgbClr val="565F6A"/>
                </a:solidFill>
              </a:rPr>
            </a:br>
            <a:endParaRPr lang="en-US" sz="2400" b="1">
              <a:solidFill>
                <a:srgbClr val="565F6A"/>
              </a:solidFill>
            </a:endParaRPr>
          </a:p>
          <a:p>
            <a:pPr marL="347663" indent="-347663"/>
            <a:r>
              <a:rPr lang="en-US" sz="4800">
                <a:solidFill>
                  <a:srgbClr val="565F6A"/>
                </a:solidFill>
                <a:latin typeface="Tw Cen MT Condensed Extra Bold" panose="020B0803020202020204" pitchFamily="34" charset="0"/>
              </a:rPr>
              <a:t>CELLS BECOME PLACED CLOSER</a:t>
            </a:r>
            <a:br>
              <a:rPr lang="en-US" sz="4000">
                <a:solidFill>
                  <a:srgbClr val="565F6A"/>
                </a:solidFill>
              </a:rPr>
            </a:br>
            <a:r>
              <a:rPr lang="en-US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Stronger coupling effects</a:t>
            </a:r>
            <a:br>
              <a:rPr lang="en-US" sz="4000">
                <a:solidFill>
                  <a:srgbClr val="565F6A"/>
                </a:solidFill>
              </a:rPr>
            </a:br>
            <a:endParaRPr lang="en-US" sz="2400">
              <a:solidFill>
                <a:srgbClr val="565F6A"/>
              </a:solidFill>
            </a:endParaRPr>
          </a:p>
          <a:p>
            <a:pPr marL="0" indent="0">
              <a:buNone/>
            </a:pPr>
            <a:r>
              <a:rPr lang="en-US" sz="4800" b="1">
                <a:solidFill>
                  <a:srgbClr val="FF0000"/>
                </a:solidFill>
                <a:latin typeface="Tw Cen MT Condensed Extra Bold" panose="020B0803020202020204" pitchFamily="34" charset="0"/>
              </a:rPr>
              <a:t>COUPLING ERRORS MORE LIKELY</a:t>
            </a:r>
          </a:p>
          <a:p>
            <a:pPr marL="0" indent="0">
              <a:buNone/>
            </a:pPr>
            <a:endParaRPr lang="en-US" sz="4000">
              <a:solidFill>
                <a:srgbClr val="565F6A"/>
              </a:solidFill>
            </a:endParaRPr>
          </a:p>
          <a:p>
            <a:endParaRPr lang="en-US" sz="4000">
              <a:solidFill>
                <a:srgbClr val="565F6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7459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7315200" cy="1828800"/>
          </a:xfrm>
          <a:prstGeom prst="roundRect">
            <a:avLst>
              <a:gd name="adj" fmla="val 9524"/>
            </a:avLst>
          </a:prstGeom>
          <a:solidFill>
            <a:srgbClr val="565F6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796925" marR="0" lvl="0" indent="-561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ERRORS ARE RECENT</a:t>
            </a:r>
            <a:b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</a:b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Not found in pre-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Segoe UI" panose="020B0502040204020203" pitchFamily="34" charset="0"/>
              </a:rPr>
              <a:t>2010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chips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14400" y="3505200"/>
            <a:ext cx="7315200" cy="2438400"/>
          </a:xfrm>
          <a:prstGeom prst="roundRect">
            <a:avLst>
              <a:gd name="adj" fmla="val 9524"/>
            </a:avLst>
          </a:prstGeom>
          <a:solidFill>
            <a:srgbClr val="565F6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796925" marR="0" lvl="0" indent="-561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ERRORS ARE WIDESPREAD</a:t>
            </a:r>
            <a:b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</a:b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Segoe UI" panose="020B0502040204020203" pitchFamily="34" charset="0"/>
              </a:rPr>
              <a:t>&gt;80%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of chips have errors</a:t>
            </a:r>
            <a:b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Up to one error per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Segoe UI" panose="020B0502040204020203" pitchFamily="34" charset="0"/>
              </a:rPr>
              <a:t>~1K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cells</a:t>
            </a:r>
          </a:p>
        </p:txBody>
      </p:sp>
    </p:spTree>
    <p:extLst>
      <p:ext uri="{BB962C8B-B14F-4D97-AF65-F5344CB8AC3E}">
        <p14:creationId xmlns:p14="http://schemas.microsoft.com/office/powerpoint/2010/main" val="26325464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3505200" y="914400"/>
            <a:ext cx="4876800" cy="5029198"/>
          </a:xfrm>
          <a:prstGeom prst="roundRect">
            <a:avLst>
              <a:gd name="adj" fmla="val 6749"/>
            </a:avLst>
          </a:prstGeom>
          <a:solidFill>
            <a:srgbClr val="EDEFF3"/>
          </a:solidFill>
          <a:ln w="38100">
            <a:noFill/>
            <a:prstDash val="sysDash"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29200" y="1900988"/>
            <a:ext cx="2743200" cy="914400"/>
          </a:xfrm>
          <a:prstGeom prst="rect">
            <a:avLst/>
          </a:prstGeom>
          <a:solidFill>
            <a:srgbClr val="FF0000"/>
          </a:solidFill>
          <a:ln w="76200">
            <a:solidFill>
              <a:srgbClr val="EDEFF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Test Engine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29200" y="2815388"/>
            <a:ext cx="2743200" cy="914400"/>
          </a:xfrm>
          <a:prstGeom prst="rect">
            <a:avLst/>
          </a:prstGeom>
          <a:solidFill>
            <a:srgbClr val="565F6A"/>
          </a:solidFill>
          <a:ln w="76200">
            <a:solidFill>
              <a:srgbClr val="EDEFF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DRAM Ctrl</a:t>
            </a:r>
          </a:p>
        </p:txBody>
      </p:sp>
      <p:sp>
        <p:nvSpPr>
          <p:cNvPr id="20" name="Rectangle 19"/>
          <p:cNvSpPr/>
          <p:nvPr/>
        </p:nvSpPr>
        <p:spPr>
          <a:xfrm rot="16200000">
            <a:off x="3657601" y="2358189"/>
            <a:ext cx="1828798" cy="914400"/>
          </a:xfrm>
          <a:prstGeom prst="rect">
            <a:avLst/>
          </a:prstGeom>
          <a:solidFill>
            <a:srgbClr val="565F6A"/>
          </a:solidFill>
          <a:ln w="76200">
            <a:solidFill>
              <a:srgbClr val="EDEFF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PCIe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9" t="10597" r="5469" b="30636"/>
          <a:stretch/>
        </p:blipFill>
        <p:spPr>
          <a:xfrm>
            <a:off x="5029200" y="4339388"/>
            <a:ext cx="2743200" cy="12232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" name="Straight Arrow Connector 21"/>
          <p:cNvCxnSpPr>
            <a:endCxn id="21" idx="0"/>
          </p:cNvCxnSpPr>
          <p:nvPr/>
        </p:nvCxnSpPr>
        <p:spPr>
          <a:xfrm>
            <a:off x="6400800" y="3729788"/>
            <a:ext cx="0" cy="609600"/>
          </a:xfrm>
          <a:prstGeom prst="straightConnector1">
            <a:avLst/>
          </a:prstGeom>
          <a:ln w="76200">
            <a:solidFill>
              <a:srgbClr val="565F6A"/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136570" y="914400"/>
            <a:ext cx="3635829" cy="9144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FPGA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5" t="2199" r="30494"/>
          <a:stretch/>
        </p:blipFill>
        <p:spPr>
          <a:xfrm flipH="1">
            <a:off x="762001" y="1971218"/>
            <a:ext cx="1651000" cy="3059935"/>
          </a:xfrm>
          <a:prstGeom prst="rect">
            <a:avLst/>
          </a:prstGeom>
        </p:spPr>
      </p:pic>
      <p:cxnSp>
        <p:nvCxnSpPr>
          <p:cNvPr id="34" name="Straight Arrow Connector 33"/>
          <p:cNvCxnSpPr/>
          <p:nvPr/>
        </p:nvCxnSpPr>
        <p:spPr>
          <a:xfrm>
            <a:off x="5486400" y="3729788"/>
            <a:ext cx="0" cy="609600"/>
          </a:xfrm>
          <a:prstGeom prst="straightConnector1">
            <a:avLst/>
          </a:prstGeom>
          <a:ln w="76200">
            <a:solidFill>
              <a:srgbClr val="565F6A"/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315200" y="3729788"/>
            <a:ext cx="0" cy="609600"/>
          </a:xfrm>
          <a:prstGeom prst="straightConnector1">
            <a:avLst/>
          </a:prstGeom>
          <a:ln w="76200">
            <a:solidFill>
              <a:srgbClr val="565F6A"/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eft-Right Arrow 25"/>
          <p:cNvSpPr/>
          <p:nvPr/>
        </p:nvSpPr>
        <p:spPr>
          <a:xfrm>
            <a:off x="2590800" y="2434388"/>
            <a:ext cx="1447801" cy="762000"/>
          </a:xfrm>
          <a:prstGeom prst="leftRightArrow">
            <a:avLst/>
          </a:prstGeom>
          <a:solidFill>
            <a:srgbClr val="565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62000" y="914400"/>
            <a:ext cx="1651001" cy="9144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PC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29200" y="4343400"/>
            <a:ext cx="2743200" cy="12192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DRAM</a:t>
            </a:r>
          </a:p>
        </p:txBody>
      </p:sp>
    </p:spTree>
    <p:extLst>
      <p:ext uri="{BB962C8B-B14F-4D97-AF65-F5344CB8AC3E}">
        <p14:creationId xmlns:p14="http://schemas.microsoft.com/office/powerpoint/2010/main" val="27533374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2" y="1143000"/>
            <a:ext cx="2209798" cy="1524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Temperature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Controller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2" y="2667000"/>
            <a:ext cx="2209798" cy="274320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PC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1639386"/>
            <a:ext cx="1447800" cy="255161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Heater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4600" y="1639389"/>
            <a:ext cx="2057400" cy="377081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FPGAs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19800" y="1639389"/>
            <a:ext cx="2057400" cy="377081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FPGAs</a:t>
            </a:r>
          </a:p>
        </p:txBody>
      </p:sp>
    </p:spTree>
    <p:extLst>
      <p:ext uri="{BB962C8B-B14F-4D97-AF65-F5344CB8AC3E}">
        <p14:creationId xmlns:p14="http://schemas.microsoft.com/office/powerpoint/2010/main" val="2304387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In-Memory Computation Today?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Push from Technology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DRAM Scaling at jeopardy </a:t>
            </a:r>
          </a:p>
          <a:p>
            <a:pPr marL="344487" lvl="1" indent="0">
              <a:buNone/>
            </a:pPr>
            <a:r>
              <a:rPr lang="en-US" dirty="0">
                <a:sym typeface="Wingdings"/>
              </a:rPr>
              <a:t>    Controllers close to DRAM</a:t>
            </a:r>
          </a:p>
          <a:p>
            <a:pPr marL="344487" lvl="1" indent="0">
              <a:buNone/>
            </a:pPr>
            <a:r>
              <a:rPr lang="en-US" dirty="0">
                <a:sym typeface="Wingdings"/>
              </a:rPr>
              <a:t>    Industry open to new memory architectures</a:t>
            </a:r>
          </a:p>
          <a:p>
            <a:pPr lvl="1"/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Pull from Systems and Applications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Data access is a major system and application bottleneck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Systems are energy limited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Data movement much more energy-hungry than computation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594FA-E141-4234-AE05-360401972BE7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ＭＳ Ｐゴシック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394054"/>
            <a:ext cx="7772400" cy="1501546"/>
          </a:xfrm>
          <a:prstGeom prst="rect">
            <a:avLst/>
          </a:prstGeom>
        </p:spPr>
      </p:pic>
      <p:pic>
        <p:nvPicPr>
          <p:cNvPr id="6" name="Picture 2" descr="http://www.extremetech.com/wp-content/uploads/2013/09/hybrid_memory_cu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50038"/>
            <a:ext cx="5040560" cy="361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264" y="1178030"/>
            <a:ext cx="1689100" cy="2451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43567" y="1304704"/>
            <a:ext cx="1692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"/>
                <a:cs typeface="+mn-cs"/>
              </a:rPr>
              <a:t>Dally,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"/>
                <a:cs typeface="+mn-cs"/>
              </a:rPr>
              <a:t>HiPEAC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"/>
                <a:cs typeface="+mn-cs"/>
              </a:rPr>
              <a:t> 2015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459D1F-2E2C-4E33-B3B6-E0DEFEE29D47}"/>
              </a:ext>
            </a:extLst>
          </p:cNvPr>
          <p:cNvSpPr/>
          <p:nvPr/>
        </p:nvSpPr>
        <p:spPr>
          <a:xfrm>
            <a:off x="152400" y="6477000"/>
            <a:ext cx="152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889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1"/>
            <a:ext cx="8382000" cy="914399"/>
          </a:xfrm>
        </p:spPr>
        <p:txBody>
          <a:bodyPr/>
          <a:lstStyle/>
          <a:p>
            <a:r>
              <a:rPr lang="en-US" sz="6600">
                <a:latin typeface="Tw Cen MT Condensed Extra Bold" panose="020B0803020202020204" pitchFamily="34" charset="0"/>
              </a:rPr>
              <a:t>MOST MODULES AT RISK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2057400"/>
            <a:ext cx="2743200" cy="914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A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VENDOR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7200" y="3581400"/>
            <a:ext cx="2743200" cy="914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B 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VENDOR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57200" y="5105400"/>
            <a:ext cx="2743200" cy="914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C 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VENDOR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42" b="70299" l="4988" r="95012"/>
                    </a14:imgEffect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9" t="10597" r="5469" b="30636"/>
          <a:stretch/>
        </p:blipFill>
        <p:spPr>
          <a:xfrm>
            <a:off x="3733800" y="1981200"/>
            <a:ext cx="2400300" cy="1066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X"/>
          <p:cNvSpPr/>
          <p:nvPr/>
        </p:nvSpPr>
        <p:spPr>
          <a:xfrm>
            <a:off x="3905250" y="1981200"/>
            <a:ext cx="2057400" cy="10668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86%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42" b="70299" l="4988" r="95012"/>
                    </a14:imgEffect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9" t="10597" r="5469" b="30636"/>
          <a:stretch/>
        </p:blipFill>
        <p:spPr>
          <a:xfrm>
            <a:off x="3733800" y="3505200"/>
            <a:ext cx="2400300" cy="1066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X"/>
          <p:cNvSpPr/>
          <p:nvPr/>
        </p:nvSpPr>
        <p:spPr>
          <a:xfrm>
            <a:off x="3829050" y="3505200"/>
            <a:ext cx="2209800" cy="10668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83%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42" b="70299" l="4988" r="95012"/>
                    </a14:imgEffect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9" t="10597" r="5469" b="30636"/>
          <a:stretch/>
        </p:blipFill>
        <p:spPr>
          <a:xfrm>
            <a:off x="3733800" y="5029200"/>
            <a:ext cx="2400300" cy="1066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X"/>
          <p:cNvSpPr/>
          <p:nvPr/>
        </p:nvSpPr>
        <p:spPr>
          <a:xfrm>
            <a:off x="3829050" y="5029200"/>
            <a:ext cx="2209800" cy="10668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88%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13" name="X"/>
          <p:cNvSpPr/>
          <p:nvPr/>
        </p:nvSpPr>
        <p:spPr>
          <a:xfrm>
            <a:off x="6477000" y="1981200"/>
            <a:ext cx="1981200" cy="10668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(37/43)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565F6A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14" name="X"/>
          <p:cNvSpPr/>
          <p:nvPr/>
        </p:nvSpPr>
        <p:spPr>
          <a:xfrm>
            <a:off x="6477000" y="3505200"/>
            <a:ext cx="1981200" cy="10668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(45/54)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565F6A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15" name="X"/>
          <p:cNvSpPr/>
          <p:nvPr/>
        </p:nvSpPr>
        <p:spPr>
          <a:xfrm>
            <a:off x="6477000" y="5029200"/>
            <a:ext cx="1981200" cy="10668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(28/32)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565F6A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161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733454"/>
            <a:ext cx="5486400" cy="35243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29000" y="5486400"/>
            <a:ext cx="4953000" cy="5334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MANUFACTURE DATE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2743200"/>
            <a:ext cx="2590800" cy="12192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ERRORS PER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10</a:t>
            </a:r>
            <a:r>
              <a:rPr kumimoji="0" lang="en-US" sz="4000" b="0" i="0" u="none" strike="noStrike" kern="1200" cap="none" spc="0" normalizeH="0" baseline="3000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Cambria Math" panose="02040503050406030204" pitchFamily="18" charset="0"/>
                <a:ea typeface="+mn-ea"/>
                <a:cs typeface="+mn-cs"/>
              </a:rPr>
              <a:t>9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Cambria Math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CELLS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57400" y="838200"/>
            <a:ext cx="6172200" cy="5334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" panose="05000000000000000000" pitchFamily="2" charset="2"/>
              </a:rPr>
              <a:t>MODULES: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" panose="05000000000000000000" pitchFamily="2" charset="2"/>
              </a:rPr>
              <a:t>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A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  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" panose="05000000000000000000" pitchFamily="2" charset="2"/>
              </a:rPr>
              <a:t> B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" panose="05000000000000000000" pitchFamily="2" charset="2"/>
              </a:rPr>
              <a:t>  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" panose="05000000000000000000" pitchFamily="2" charset="2"/>
              </a:rPr>
              <a:t> C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9000" y="1905000"/>
            <a:ext cx="2057400" cy="3024188"/>
          </a:xfrm>
          <a:prstGeom prst="rect">
            <a:avLst/>
          </a:prstGeom>
          <a:solidFill>
            <a:srgbClr val="ED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86400" y="1897380"/>
            <a:ext cx="2971800" cy="3031808"/>
          </a:xfrm>
          <a:prstGeom prst="rect">
            <a:avLst/>
          </a:prstGeom>
          <a:solidFill>
            <a:srgbClr val="ED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dBox"/>
          <p:cNvSpPr/>
          <p:nvPr/>
        </p:nvSpPr>
        <p:spPr>
          <a:xfrm>
            <a:off x="6305551" y="1919288"/>
            <a:ext cx="1428750" cy="294322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irst"/>
          <p:cNvSpPr/>
          <p:nvPr/>
        </p:nvSpPr>
        <p:spPr>
          <a:xfrm>
            <a:off x="5041833" y="3505199"/>
            <a:ext cx="382905" cy="381001"/>
          </a:xfrm>
          <a:prstGeom prst="ellipse">
            <a:avLst/>
          </a:prstGeom>
          <a:solidFill>
            <a:srgbClr val="FF0000">
              <a:alpha val="20000"/>
            </a:srgbClr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28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9" grpId="0" animBg="1"/>
      <p:bldP spid="1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1"/>
            <a:ext cx="8382000" cy="914399"/>
          </a:xfrm>
        </p:spPr>
        <p:txBody>
          <a:bodyPr/>
          <a:lstStyle/>
          <a:p>
            <a:r>
              <a:rPr lang="en-US" sz="6600">
                <a:latin typeface="Tw Cen MT Condensed Extra Bold" panose="020B0803020202020204" pitchFamily="34" charset="0"/>
              </a:rPr>
              <a:t>DISTURBING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8001000" cy="3962400"/>
          </a:xfrm>
        </p:spPr>
        <p:txBody>
          <a:bodyPr/>
          <a:lstStyle/>
          <a:p>
            <a:pPr marL="347663" indent="-347663"/>
            <a:r>
              <a:rPr lang="en-US" sz="5400" dirty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AFFECTS ALL VENDORS</a:t>
            </a:r>
            <a:br>
              <a:rPr lang="en-US" sz="4000" b="1" dirty="0">
                <a:solidFill>
                  <a:srgbClr val="565F6A"/>
                </a:solidFill>
              </a:rPr>
            </a:br>
            <a:r>
              <a:rPr lang="en-US" sz="4000" dirty="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Not an isolated incident</a:t>
            </a:r>
            <a:br>
              <a:rPr lang="en-US" sz="4000" dirty="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000" dirty="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Deeper issue in DRAM scaling</a:t>
            </a:r>
          </a:p>
          <a:p>
            <a:endParaRPr lang="en-US" sz="2400" b="1" dirty="0">
              <a:solidFill>
                <a:srgbClr val="565F6A"/>
              </a:solidFill>
            </a:endParaRPr>
          </a:p>
          <a:p>
            <a:pPr marL="347663" indent="-347663"/>
            <a:r>
              <a:rPr lang="en-US" sz="5400" dirty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UNADDRESSED FOR YEARS</a:t>
            </a:r>
            <a:br>
              <a:rPr lang="en-US" sz="4000">
                <a:solidFill>
                  <a:srgbClr val="565F6A"/>
                </a:solidFill>
              </a:rPr>
            </a:br>
            <a:r>
              <a:rPr lang="en-US" sz="400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Could impact </a:t>
            </a:r>
            <a:r>
              <a:rPr lang="en-US" sz="4000" dirty="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systems in </a:t>
            </a:r>
            <a:r>
              <a:rPr lang="en-US" sz="400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field</a:t>
            </a:r>
            <a:endParaRPr lang="en-US" sz="4000" dirty="0">
              <a:solidFill>
                <a:srgbClr val="565F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4000" dirty="0">
              <a:solidFill>
                <a:srgbClr val="565F6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3614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5" name="textCutoff1"/>
          <p:cNvSpPr txBox="1"/>
          <p:nvPr/>
        </p:nvSpPr>
        <p:spPr>
          <a:xfrm>
            <a:off x="381000" y="1143000"/>
            <a:ext cx="8382000" cy="22860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HOW TO PREVENT</a:t>
            </a:r>
            <a:b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</a:b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COUPLING ERRORS?</a:t>
            </a:r>
          </a:p>
        </p:txBody>
      </p:sp>
      <p:sp>
        <p:nvSpPr>
          <p:cNvPr id="6" name="TextBank"/>
          <p:cNvSpPr/>
          <p:nvPr/>
        </p:nvSpPr>
        <p:spPr>
          <a:xfrm>
            <a:off x="914400" y="3886200"/>
            <a:ext cx="7315200" cy="22860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Previous Approaches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1. Make Better Chips: Expensive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2. Rigorous Testing: Takes Too Long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565F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75243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cxnSp>
        <p:nvCxnSpPr>
          <p:cNvPr id="5" name="XArrow"/>
          <p:cNvCxnSpPr>
            <a:stCxn id="10" idx="3"/>
            <a:endCxn id="8" idx="1"/>
          </p:cNvCxnSpPr>
          <p:nvPr/>
        </p:nvCxnSpPr>
        <p:spPr>
          <a:xfrm>
            <a:off x="3657600" y="1905000"/>
            <a:ext cx="1371600" cy="0"/>
          </a:xfrm>
          <a:prstGeom prst="straightConnector1">
            <a:avLst/>
          </a:prstGeom>
          <a:ln w="101600" cap="rnd">
            <a:solidFill>
              <a:srgbClr val="FF0000"/>
            </a:solidFill>
            <a:round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wX"/>
          <p:cNvSpPr/>
          <p:nvPr/>
        </p:nvSpPr>
        <p:spPr>
          <a:xfrm>
            <a:off x="5029200" y="762000"/>
            <a:ext cx="2743200" cy="457200"/>
          </a:xfrm>
          <a:prstGeom prst="rect">
            <a:avLst/>
          </a:prstGeom>
          <a:solidFill>
            <a:srgbClr val="EDEFF3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ROW</a:t>
            </a:r>
          </a:p>
        </p:txBody>
      </p:sp>
      <p:sp>
        <p:nvSpPr>
          <p:cNvPr id="7" name="Row"/>
          <p:cNvSpPr/>
          <p:nvPr/>
        </p:nvSpPr>
        <p:spPr>
          <a:xfrm>
            <a:off x="5029200" y="1219200"/>
            <a:ext cx="2743200" cy="457200"/>
          </a:xfrm>
          <a:prstGeom prst="rect">
            <a:avLst/>
          </a:prstGeom>
          <a:solidFill>
            <a:srgbClr val="FFC000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MORE ERRORS</a:t>
            </a:r>
          </a:p>
        </p:txBody>
      </p:sp>
      <p:sp>
        <p:nvSpPr>
          <p:cNvPr id="8" name="Row"/>
          <p:cNvSpPr/>
          <p:nvPr/>
        </p:nvSpPr>
        <p:spPr>
          <a:xfrm>
            <a:off x="5029200" y="1676400"/>
            <a:ext cx="2743200" cy="457200"/>
          </a:xfrm>
          <a:prstGeom prst="rect">
            <a:avLst/>
          </a:prstGeom>
          <a:solidFill>
            <a:srgbClr val="FE7676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ROW</a:t>
            </a:r>
          </a:p>
        </p:txBody>
      </p:sp>
      <p:sp>
        <p:nvSpPr>
          <p:cNvPr id="9" name="Row"/>
          <p:cNvSpPr/>
          <p:nvPr/>
        </p:nvSpPr>
        <p:spPr>
          <a:xfrm>
            <a:off x="5029200" y="2133600"/>
            <a:ext cx="2743200" cy="457200"/>
          </a:xfrm>
          <a:prstGeom prst="rect">
            <a:avLst/>
          </a:prstGeom>
          <a:solidFill>
            <a:srgbClr val="FFC000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MORE ERRORS</a:t>
            </a:r>
          </a:p>
        </p:txBody>
      </p:sp>
      <p:sp>
        <p:nvSpPr>
          <p:cNvPr id="10" name="X"/>
          <p:cNvSpPr/>
          <p:nvPr/>
        </p:nvSpPr>
        <p:spPr>
          <a:xfrm>
            <a:off x="914400" y="990600"/>
            <a:ext cx="2743200" cy="18288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FASTER ACCESS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11" name="RowY"/>
          <p:cNvSpPr/>
          <p:nvPr/>
        </p:nvSpPr>
        <p:spPr>
          <a:xfrm>
            <a:off x="5029200" y="2590800"/>
            <a:ext cx="2743200" cy="457200"/>
          </a:xfrm>
          <a:prstGeom prst="rect">
            <a:avLst/>
          </a:prstGeom>
          <a:solidFill>
            <a:srgbClr val="EDEFF3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ROW</a:t>
            </a:r>
          </a:p>
        </p:txBody>
      </p:sp>
      <p:sp>
        <p:nvSpPr>
          <p:cNvPr id="13" name="RowX"/>
          <p:cNvSpPr/>
          <p:nvPr/>
        </p:nvSpPr>
        <p:spPr>
          <a:xfrm>
            <a:off x="5029200" y="3810000"/>
            <a:ext cx="2743200" cy="457200"/>
          </a:xfrm>
          <a:prstGeom prst="rect">
            <a:avLst/>
          </a:prstGeom>
          <a:solidFill>
            <a:srgbClr val="EDEFF3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ROW</a:t>
            </a:r>
          </a:p>
        </p:txBody>
      </p:sp>
      <p:sp>
        <p:nvSpPr>
          <p:cNvPr id="14" name="Row"/>
          <p:cNvSpPr/>
          <p:nvPr/>
        </p:nvSpPr>
        <p:spPr>
          <a:xfrm>
            <a:off x="5029200" y="4267200"/>
            <a:ext cx="2743200" cy="457200"/>
          </a:xfrm>
          <a:prstGeom prst="rect">
            <a:avLst/>
          </a:prstGeom>
          <a:solidFill>
            <a:srgbClr val="FFC000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FEWER ERRORS</a:t>
            </a:r>
          </a:p>
        </p:txBody>
      </p:sp>
      <p:sp>
        <p:nvSpPr>
          <p:cNvPr id="15" name="Row"/>
          <p:cNvSpPr/>
          <p:nvPr/>
        </p:nvSpPr>
        <p:spPr>
          <a:xfrm>
            <a:off x="5029200" y="4724400"/>
            <a:ext cx="2743200" cy="457200"/>
          </a:xfrm>
          <a:prstGeom prst="rect">
            <a:avLst/>
          </a:prstGeom>
          <a:solidFill>
            <a:srgbClr val="FE7676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ROW</a:t>
            </a:r>
          </a:p>
        </p:txBody>
      </p:sp>
      <p:sp>
        <p:nvSpPr>
          <p:cNvPr id="16" name="Row"/>
          <p:cNvSpPr/>
          <p:nvPr/>
        </p:nvSpPr>
        <p:spPr>
          <a:xfrm>
            <a:off x="5029200" y="5181600"/>
            <a:ext cx="2743200" cy="457200"/>
          </a:xfrm>
          <a:prstGeom prst="rect">
            <a:avLst/>
          </a:prstGeom>
          <a:solidFill>
            <a:srgbClr val="FFC000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FEWER ERRORS</a:t>
            </a:r>
          </a:p>
        </p:txBody>
      </p:sp>
      <p:sp>
        <p:nvSpPr>
          <p:cNvPr id="17" name="X"/>
          <p:cNvSpPr/>
          <p:nvPr/>
        </p:nvSpPr>
        <p:spPr>
          <a:xfrm>
            <a:off x="914400" y="4038600"/>
            <a:ext cx="2743200" cy="18288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FREQUENT REFRESH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18" name="RowY"/>
          <p:cNvSpPr/>
          <p:nvPr/>
        </p:nvSpPr>
        <p:spPr>
          <a:xfrm>
            <a:off x="5029200" y="5638800"/>
            <a:ext cx="2743200" cy="457200"/>
          </a:xfrm>
          <a:prstGeom prst="rect">
            <a:avLst/>
          </a:prstGeom>
          <a:solidFill>
            <a:srgbClr val="EDEFF3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ROW</a:t>
            </a:r>
          </a:p>
        </p:txBody>
      </p:sp>
      <p:sp>
        <p:nvSpPr>
          <p:cNvPr id="2" name="Left Bracket 1"/>
          <p:cNvSpPr/>
          <p:nvPr/>
        </p:nvSpPr>
        <p:spPr>
          <a:xfrm>
            <a:off x="4191000" y="3810000"/>
            <a:ext cx="304800" cy="2286000"/>
          </a:xfrm>
          <a:prstGeom prst="leftBracket">
            <a:avLst/>
          </a:prstGeom>
          <a:ln w="10160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5330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727447"/>
            <a:ext cx="5486400" cy="3377953"/>
          </a:xfrm>
          <a:prstGeom prst="rect">
            <a:avLst/>
          </a:prstGeom>
        </p:spPr>
      </p:pic>
      <p:sp>
        <p:nvSpPr>
          <p:cNvPr id="15" name="Curtain"/>
          <p:cNvSpPr/>
          <p:nvPr/>
        </p:nvSpPr>
        <p:spPr>
          <a:xfrm>
            <a:off x="3429000" y="1828800"/>
            <a:ext cx="4953000" cy="2971800"/>
          </a:xfrm>
          <a:prstGeom prst="rect">
            <a:avLst/>
          </a:prstGeom>
          <a:solidFill>
            <a:srgbClr val="ED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2880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Faster  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⟶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  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Slower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914400"/>
            <a:ext cx="6781800" cy="5334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" panose="05000000000000000000" pitchFamily="2" charset="2"/>
              </a:rPr>
              <a:t>ONE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" panose="05000000000000000000" pitchFamily="2" charset="2"/>
              </a:rPr>
              <a:t> MODULE: 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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 2" panose="05020102010507070707" pitchFamily="18" charset="2"/>
              </a:rPr>
              <a:t> A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 2" panose="05020102010507070707" pitchFamily="18" charset="2"/>
              </a:rPr>
              <a:t>  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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 2" panose="05020102010507070707" pitchFamily="18" charset="2"/>
              </a:rPr>
              <a:t> B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 2" panose="05020102010507070707" pitchFamily="18" charset="2"/>
              </a:rPr>
              <a:t>  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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 2" panose="05020102010507070707" pitchFamily="18" charset="2"/>
              </a:rPr>
              <a:t> C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9000" y="5334000"/>
            <a:ext cx="4953000" cy="5334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ACCESS INTERVAL (ns)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2667000"/>
            <a:ext cx="2209800" cy="12192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TOTAL</a:t>
            </a:r>
            <a:b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</a:b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ERRORS</a:t>
            </a:r>
          </a:p>
        </p:txBody>
      </p:sp>
      <p:cxnSp>
        <p:nvCxnSpPr>
          <p:cNvPr id="10" name="55nsLine"/>
          <p:cNvCxnSpPr/>
          <p:nvPr/>
        </p:nvCxnSpPr>
        <p:spPr>
          <a:xfrm flipV="1">
            <a:off x="3962400" y="4419600"/>
            <a:ext cx="0" cy="304800"/>
          </a:xfrm>
          <a:prstGeom prst="straightConnector1">
            <a:avLst/>
          </a:prstGeom>
          <a:ln w="57150" cap="rnd">
            <a:solidFill>
              <a:srgbClr val="FF0000"/>
            </a:solidFill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55ns"/>
          <p:cNvSpPr/>
          <p:nvPr/>
        </p:nvSpPr>
        <p:spPr>
          <a:xfrm rot="16200000">
            <a:off x="3467893" y="3607594"/>
            <a:ext cx="990600" cy="48101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55ns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cxnSp>
        <p:nvCxnSpPr>
          <p:cNvPr id="13" name="500nsLine"/>
          <p:cNvCxnSpPr>
            <a:stCxn id="12" idx="0"/>
          </p:cNvCxnSpPr>
          <p:nvPr/>
        </p:nvCxnSpPr>
        <p:spPr>
          <a:xfrm flipV="1">
            <a:off x="8255795" y="4419600"/>
            <a:ext cx="0" cy="121919"/>
          </a:xfrm>
          <a:prstGeom prst="straightConnector1">
            <a:avLst/>
          </a:prstGeom>
          <a:ln w="57150" cap="rnd">
            <a:solidFill>
              <a:srgbClr val="FF0000"/>
            </a:solidFill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500ns"/>
          <p:cNvSpPr/>
          <p:nvPr/>
        </p:nvSpPr>
        <p:spPr>
          <a:xfrm rot="16200000">
            <a:off x="7646194" y="3493294"/>
            <a:ext cx="1219200" cy="48101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500ns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12" name="First"/>
          <p:cNvSpPr/>
          <p:nvPr/>
        </p:nvSpPr>
        <p:spPr>
          <a:xfrm>
            <a:off x="8064342" y="4541519"/>
            <a:ext cx="382905" cy="381001"/>
          </a:xfrm>
          <a:prstGeom prst="ellipse">
            <a:avLst/>
          </a:prstGeom>
          <a:solidFill>
            <a:srgbClr val="FF0000">
              <a:alpha val="20000"/>
            </a:srgbClr>
          </a:solidFill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55ns"/>
              <p:cNvSpPr/>
              <p:nvPr/>
            </p:nvSpPr>
            <p:spPr>
              <a:xfrm>
                <a:off x="5364480" y="1897380"/>
                <a:ext cx="2895600" cy="1043940"/>
              </a:xfrm>
              <a:prstGeom prst="rect">
                <a:avLst/>
              </a:prstGeom>
              <a:solidFill>
                <a:srgbClr val="565F6A"/>
              </a:solidFill>
              <a:ln w="28575">
                <a:noFill/>
              </a:ln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boxPr>
                        <m:e>
                          <m:f>
                            <m:fPr>
                              <m:ctrlP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kumimoji="0" lang="en-US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64</m:t>
                              </m:r>
                              <m:r>
                                <m:rPr>
                                  <m:nor/>
                                </m:rPr>
                                <a:rPr kumimoji="0" lang="en-US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ms</m:t>
                              </m:r>
                            </m:num>
                            <m:den>
                              <m: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818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𝟓</m:t>
                              </m:r>
                              <m:r>
                                <m:rPr>
                                  <m:nor/>
                                </m:rPr>
                                <a:rPr kumimoji="0" lang="en-US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818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00</m:t>
                              </m:r>
                              <m:r>
                                <m:rPr>
                                  <m:nor/>
                                </m:rPr>
                                <a:rPr kumimoji="0" lang="en-US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818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ns</m:t>
                              </m:r>
                            </m:den>
                          </m:f>
                        </m:e>
                      </m:box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kumimoji="0" lang="en-US" sz="3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𝟏𝟐𝟖𝐊</m:t>
                      </m:r>
                    </m:oMath>
                  </m:oMathPara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3" name="55n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480" y="1897380"/>
                <a:ext cx="2895600" cy="104394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65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/>
      <p:bldP spid="14" grpId="0"/>
      <p:bldP spid="12" grpId="0" animBg="1"/>
      <p:bldP spid="2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680338"/>
            <a:ext cx="5486400" cy="3425062"/>
          </a:xfrm>
          <a:prstGeom prst="rect">
            <a:avLst/>
          </a:prstGeom>
        </p:spPr>
      </p:pic>
      <p:sp>
        <p:nvSpPr>
          <p:cNvPr id="13" name="Curtain"/>
          <p:cNvSpPr/>
          <p:nvPr/>
        </p:nvSpPr>
        <p:spPr>
          <a:xfrm>
            <a:off x="3429000" y="1828800"/>
            <a:ext cx="4953000" cy="2971800"/>
          </a:xfrm>
          <a:prstGeom prst="rect">
            <a:avLst/>
          </a:prstGeom>
          <a:solidFill>
            <a:srgbClr val="ED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2880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Often  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⟵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  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Seldom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914400"/>
            <a:ext cx="6781800" cy="5334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" panose="05000000000000000000" pitchFamily="2" charset="2"/>
              </a:rPr>
              <a:t>ONE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" panose="05000000000000000000" pitchFamily="2" charset="2"/>
              </a:rPr>
              <a:t> MODULE: 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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 2" panose="05020102010507070707" pitchFamily="18" charset="2"/>
              </a:rPr>
              <a:t> A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 2" panose="05020102010507070707" pitchFamily="18" charset="2"/>
              </a:rPr>
              <a:t>  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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 2" panose="05020102010507070707" pitchFamily="18" charset="2"/>
              </a:rPr>
              <a:t> B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 2" panose="05020102010507070707" pitchFamily="18" charset="2"/>
              </a:rPr>
              <a:t>  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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 2" panose="05020102010507070707" pitchFamily="18" charset="2"/>
              </a:rPr>
              <a:t> C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5334000"/>
            <a:ext cx="5105400" cy="5334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REFRESH INTERVAL (ms)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2667000"/>
            <a:ext cx="2209800" cy="12192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TOTAL</a:t>
            </a:r>
            <a:b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</a:b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ERRORS</a:t>
            </a:r>
          </a:p>
        </p:txBody>
      </p:sp>
      <p:cxnSp>
        <p:nvCxnSpPr>
          <p:cNvPr id="9" name="55nsLine"/>
          <p:cNvCxnSpPr/>
          <p:nvPr/>
        </p:nvCxnSpPr>
        <p:spPr>
          <a:xfrm flipH="1" flipV="1">
            <a:off x="8326760" y="4419600"/>
            <a:ext cx="1" cy="304800"/>
          </a:xfrm>
          <a:prstGeom prst="straightConnector1">
            <a:avLst/>
          </a:prstGeom>
          <a:ln w="57150" cap="rnd">
            <a:solidFill>
              <a:srgbClr val="FF0000"/>
            </a:solidFill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55ns"/>
          <p:cNvSpPr/>
          <p:nvPr/>
        </p:nvSpPr>
        <p:spPr>
          <a:xfrm rot="16200000">
            <a:off x="7750969" y="3531394"/>
            <a:ext cx="1143000" cy="48101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64ms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cxnSp>
        <p:nvCxnSpPr>
          <p:cNvPr id="16" name="55nsLine"/>
          <p:cNvCxnSpPr>
            <a:stCxn id="15" idx="0"/>
          </p:cNvCxnSpPr>
          <p:nvPr/>
        </p:nvCxnSpPr>
        <p:spPr>
          <a:xfrm flipV="1">
            <a:off x="4313397" y="4419600"/>
            <a:ext cx="0" cy="121919"/>
          </a:xfrm>
          <a:prstGeom prst="straightConnector1">
            <a:avLst/>
          </a:prstGeom>
          <a:ln w="57150" cap="rnd">
            <a:solidFill>
              <a:srgbClr val="FF0000"/>
            </a:solidFill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55ns"/>
          <p:cNvSpPr/>
          <p:nvPr/>
        </p:nvSpPr>
        <p:spPr>
          <a:xfrm rot="16200000">
            <a:off x="3740944" y="3531394"/>
            <a:ext cx="1143000" cy="48101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11ms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15" name="First"/>
          <p:cNvSpPr/>
          <p:nvPr/>
        </p:nvSpPr>
        <p:spPr>
          <a:xfrm>
            <a:off x="4121944" y="4541519"/>
            <a:ext cx="382905" cy="381001"/>
          </a:xfrm>
          <a:prstGeom prst="ellipse">
            <a:avLst/>
          </a:prstGeom>
          <a:solidFill>
            <a:srgbClr val="FF0000">
              <a:alpha val="20000"/>
            </a:srgbClr>
          </a:solidFill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55ns"/>
              <p:cNvSpPr/>
              <p:nvPr/>
            </p:nvSpPr>
            <p:spPr>
              <a:xfrm>
                <a:off x="3448050" y="1851660"/>
                <a:ext cx="3052762" cy="1058228"/>
              </a:xfrm>
              <a:prstGeom prst="rect">
                <a:avLst/>
              </a:prstGeom>
              <a:solidFill>
                <a:srgbClr val="565F6A"/>
              </a:solidFill>
              <a:ln w="28575">
                <a:noFill/>
              </a:ln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boxPr>
                        <m:e>
                          <m:f>
                            <m:fPr>
                              <m:ctrlP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kumimoji="0" lang="en-US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818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11</m:t>
                              </m:r>
                              <m:r>
                                <m:rPr>
                                  <m:nor/>
                                </m:rPr>
                                <a:rPr kumimoji="0" lang="en-US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818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ms</m:t>
                              </m:r>
                            </m:num>
                            <m:den>
                              <m: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𝟓</m:t>
                              </m:r>
                              <m:r>
                                <m:rPr>
                                  <m:nor/>
                                </m:rPr>
                                <a:rPr kumimoji="0" lang="en-US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5</m:t>
                              </m:r>
                              <m:r>
                                <m:rPr>
                                  <m:nor/>
                                </m:rPr>
                                <a:rPr kumimoji="0" lang="en-US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ns</m:t>
                              </m:r>
                            </m:den>
                          </m:f>
                        </m:e>
                      </m:box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kumimoji="0" lang="en-US" sz="3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𝟐𝟎𝟎𝐊</m:t>
                      </m:r>
                    </m:oMath>
                  </m:oMathPara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8" name="55n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050" y="1851660"/>
                <a:ext cx="3052762" cy="105822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866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/>
      <p:bldP spid="17" grpId="0"/>
      <p:bldP spid="15" grpId="0" animBg="1"/>
      <p:bldP spid="1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001000" cy="2971800"/>
          </a:xfrm>
        </p:spPr>
        <p:txBody>
          <a:bodyPr/>
          <a:lstStyle/>
          <a:p>
            <a:pPr marL="566738" indent="-566738">
              <a:buFont typeface="+mj-lt"/>
              <a:buAutoNum type="arabicPeriod"/>
            </a:pPr>
            <a:r>
              <a:rPr lang="en-US" sz="4800">
                <a:solidFill>
                  <a:srgbClr val="565F6A"/>
                </a:solidFill>
                <a:latin typeface="Tw Cen MT Condensed Extra Bold" panose="020B0803020202020204" pitchFamily="34" charset="0"/>
              </a:rPr>
              <a:t>LIMIT ACCESSES TO ROW</a:t>
            </a:r>
            <a:r>
              <a:rPr lang="en-US" sz="4800">
                <a:solidFill>
                  <a:srgbClr val="565F6A"/>
                </a:solidFill>
              </a:rPr>
              <a:t> </a:t>
            </a:r>
            <a:br>
              <a:rPr lang="en-US" sz="4800">
                <a:solidFill>
                  <a:srgbClr val="565F6A"/>
                </a:solidFill>
              </a:rPr>
            </a:br>
            <a:r>
              <a:rPr lang="en-US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Access Interval </a:t>
            </a:r>
            <a:r>
              <a:rPr lang="en-US">
                <a:solidFill>
                  <a:srgbClr val="565F6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&gt; 500ns</a:t>
            </a:r>
            <a:br>
              <a:rPr lang="en-US" sz="4000">
                <a:solidFill>
                  <a:srgbClr val="565F6A"/>
                </a:solidFill>
              </a:rPr>
            </a:br>
            <a:endParaRPr lang="en-US" sz="1600">
              <a:solidFill>
                <a:srgbClr val="565F6A"/>
              </a:solidFill>
            </a:endParaRPr>
          </a:p>
          <a:p>
            <a:pPr marL="566738" indent="-566738">
              <a:buFont typeface="+mj-lt"/>
              <a:buAutoNum type="arabicPeriod"/>
            </a:pPr>
            <a:r>
              <a:rPr lang="en-US" sz="4800">
                <a:solidFill>
                  <a:srgbClr val="565F6A"/>
                </a:solidFill>
                <a:latin typeface="Tw Cen MT Condensed Extra Bold" panose="020B0803020202020204" pitchFamily="34" charset="0"/>
              </a:rPr>
              <a:t>REFRESH ALL ROWS OFTEN</a:t>
            </a:r>
            <a:br>
              <a:rPr lang="en-US" sz="5400">
                <a:solidFill>
                  <a:srgbClr val="EDEFF3"/>
                </a:solidFill>
                <a:latin typeface="Tw Cen MT Condensed Extra Bold" panose="020B0803020202020204" pitchFamily="34" charset="0"/>
              </a:rPr>
            </a:br>
            <a:r>
              <a:rPr lang="en-US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Refresh Interval </a:t>
            </a:r>
            <a:r>
              <a:rPr lang="en-US">
                <a:solidFill>
                  <a:srgbClr val="565F6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&lt; 11ms</a:t>
            </a:r>
            <a:endParaRPr lang="en-US" sz="440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685801"/>
            <a:ext cx="8382000" cy="914399"/>
          </a:xfrm>
        </p:spPr>
        <p:txBody>
          <a:bodyPr/>
          <a:lstStyle/>
          <a:p>
            <a:r>
              <a:rPr lang="en-US" sz="6600">
                <a:latin typeface="Tw Cen MT Condensed Extra Bold" panose="020B0803020202020204" pitchFamily="34" charset="0"/>
              </a:rPr>
              <a:t>TWO NAIVE SOLUTIONS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4800600"/>
            <a:ext cx="7772400" cy="16002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LARGE OVERHEAD: </a:t>
            </a:r>
            <a:b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</a:b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PERF, ENERGY, COMPLEXITY</a:t>
            </a:r>
          </a:p>
        </p:txBody>
      </p:sp>
    </p:spTree>
    <p:extLst>
      <p:ext uri="{BB962C8B-B14F-4D97-AF65-F5344CB8AC3E}">
        <p14:creationId xmlns:p14="http://schemas.microsoft.com/office/powerpoint/2010/main" val="411231560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urved Connector 14"/>
          <p:cNvCxnSpPr>
            <a:endCxn id="12" idx="0"/>
          </p:cNvCxnSpPr>
          <p:nvPr/>
        </p:nvCxnSpPr>
        <p:spPr>
          <a:xfrm>
            <a:off x="5334000" y="4191000"/>
            <a:ext cx="952500" cy="762000"/>
          </a:xfrm>
          <a:prstGeom prst="curvedConnector2">
            <a:avLst/>
          </a:prstGeom>
          <a:ln w="76200" cap="sq">
            <a:solidFill>
              <a:srgbClr val="00B050"/>
            </a:solidFill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1"/>
            <a:ext cx="8382000" cy="914399"/>
          </a:xfrm>
        </p:spPr>
        <p:txBody>
          <a:bodyPr/>
          <a:lstStyle/>
          <a:p>
            <a:r>
              <a:rPr lang="en-US" sz="6600">
                <a:latin typeface="Tw Cen MT Condensed Extra Bold" panose="020B0803020202020204" pitchFamily="34" charset="0"/>
              </a:rPr>
              <a:t>OUR SOLUTION: PARR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01000" cy="9144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4400" u="sng">
                <a:solidFill>
                  <a:srgbClr val="00B050"/>
                </a:solidFill>
                <a:latin typeface="Tw Cen MT Condensed Extra Bold" panose="020B0803020202020204" pitchFamily="34" charset="0"/>
              </a:rPr>
              <a:t>P</a:t>
            </a:r>
            <a:r>
              <a:rPr lang="en-US" sz="4400">
                <a:solidFill>
                  <a:srgbClr val="00B050"/>
                </a:solidFill>
                <a:latin typeface="Tw Cen MT Condensed Extra Bold" panose="020B0803020202020204" pitchFamily="34" charset="0"/>
              </a:rPr>
              <a:t>robabilistic </a:t>
            </a:r>
            <a:r>
              <a:rPr lang="en-US" sz="4400" u="sng">
                <a:solidFill>
                  <a:srgbClr val="00B050"/>
                </a:solidFill>
                <a:latin typeface="Tw Cen MT Condensed Extra Bold" panose="020B0803020202020204" pitchFamily="34" charset="0"/>
              </a:rPr>
              <a:t>A</a:t>
            </a:r>
            <a:r>
              <a:rPr lang="en-US" sz="4400">
                <a:solidFill>
                  <a:srgbClr val="00B050"/>
                </a:solidFill>
                <a:latin typeface="Tw Cen MT Condensed Extra Bold" panose="020B0803020202020204" pitchFamily="34" charset="0"/>
              </a:rPr>
              <a:t>djacent </a:t>
            </a:r>
            <a:r>
              <a:rPr lang="en-US" sz="4400" u="sng">
                <a:solidFill>
                  <a:srgbClr val="00B050"/>
                </a:solidFill>
                <a:latin typeface="Tw Cen MT Condensed Extra Bold" panose="020B0803020202020204" pitchFamily="34" charset="0"/>
              </a:rPr>
              <a:t>R</a:t>
            </a:r>
            <a:r>
              <a:rPr lang="en-US" sz="4400">
                <a:solidFill>
                  <a:srgbClr val="00B050"/>
                </a:solidFill>
                <a:latin typeface="Tw Cen MT Condensed Extra Bold" panose="020B0803020202020204" pitchFamily="34" charset="0"/>
              </a:rPr>
              <a:t>ow </a:t>
            </a:r>
            <a:r>
              <a:rPr lang="en-US" sz="4400" u="sng">
                <a:solidFill>
                  <a:srgbClr val="00B050"/>
                </a:solidFill>
                <a:latin typeface="Tw Cen MT Condensed Extra Bold" panose="020B0803020202020204" pitchFamily="34" charset="0"/>
              </a:rPr>
              <a:t>R</a:t>
            </a:r>
            <a:r>
              <a:rPr lang="en-US" sz="4400">
                <a:solidFill>
                  <a:srgbClr val="00B050"/>
                </a:solidFill>
                <a:latin typeface="Tw Cen MT Condensed Extra Bold" panose="020B0803020202020204" pitchFamily="34" charset="0"/>
              </a:rPr>
              <a:t>efresh</a:t>
            </a:r>
            <a:endParaRPr lang="en-US" sz="480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cxnSp>
        <p:nvCxnSpPr>
          <p:cNvPr id="14" name="Curved Connector 13"/>
          <p:cNvCxnSpPr>
            <a:endCxn id="11" idx="0"/>
          </p:cNvCxnSpPr>
          <p:nvPr/>
        </p:nvCxnSpPr>
        <p:spPr>
          <a:xfrm rot="10800000" flipV="1">
            <a:off x="2286000" y="4191000"/>
            <a:ext cx="1524000" cy="762000"/>
          </a:xfrm>
          <a:prstGeom prst="curvedConnector2">
            <a:avLst/>
          </a:prstGeom>
          <a:ln w="76200" cap="sq">
            <a:solidFill>
              <a:srgbClr val="565F6A"/>
            </a:solidFill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914400" y="4953000"/>
            <a:ext cx="2743200" cy="762000"/>
          </a:xfrm>
          <a:prstGeom prst="roundRect">
            <a:avLst>
              <a:gd name="adj" fmla="val 9524"/>
            </a:avLst>
          </a:prstGeom>
          <a:solidFill>
            <a:srgbClr val="565F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Do nothing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343400" y="4953000"/>
            <a:ext cx="3886200" cy="1371600"/>
          </a:xfrm>
          <a:prstGeom prst="roundRect">
            <a:avLst>
              <a:gd name="adj" fmla="val 9524"/>
            </a:avLst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Refresh (=Open) adjacent rows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828800" y="2514600"/>
            <a:ext cx="5486400" cy="762000"/>
          </a:xfrm>
          <a:prstGeom prst="roundRect">
            <a:avLst>
              <a:gd name="adj" fmla="val 9524"/>
            </a:avLst>
          </a:prstGeom>
          <a:solidFill>
            <a:srgbClr val="565F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After closing any row ...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172200" y="3733800"/>
            <a:ext cx="2057400" cy="533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0.1%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14400" y="3733800"/>
            <a:ext cx="2057400" cy="533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99.9%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581400"/>
            <a:ext cx="1219200" cy="1219200"/>
          </a:xfrm>
          <a:prstGeom prst="rect">
            <a:avLst/>
          </a:prstGeom>
        </p:spPr>
      </p:pic>
      <p:cxnSp>
        <p:nvCxnSpPr>
          <p:cNvPr id="43" name="Straight Connector 42"/>
          <p:cNvCxnSpPr>
            <a:stCxn id="10" idx="2"/>
          </p:cNvCxnSpPr>
          <p:nvPr/>
        </p:nvCxnSpPr>
        <p:spPr>
          <a:xfrm>
            <a:off x="4572000" y="3276600"/>
            <a:ext cx="0" cy="304800"/>
          </a:xfrm>
          <a:prstGeom prst="line">
            <a:avLst/>
          </a:prstGeom>
          <a:ln w="76200">
            <a:solidFill>
              <a:srgbClr val="565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5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1"/>
            <a:ext cx="8382000" cy="914399"/>
          </a:xfrm>
        </p:spPr>
        <p:txBody>
          <a:bodyPr/>
          <a:lstStyle/>
          <a:p>
            <a:r>
              <a:rPr lang="en-US" sz="6600">
                <a:latin typeface="Tw Cen MT Condensed Extra Bold" panose="020B0803020202020204" pitchFamily="34" charset="0"/>
              </a:rPr>
              <a:t>PARR: CHANCE OF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8001000" cy="3962400"/>
          </a:xfrm>
        </p:spPr>
        <p:txBody>
          <a:bodyPr/>
          <a:lstStyle/>
          <a:p>
            <a:pPr marL="347663" indent="-347663"/>
            <a:r>
              <a:rPr lang="en-US" sz="4800">
                <a:solidFill>
                  <a:srgbClr val="565F6A"/>
                </a:solidFill>
                <a:latin typeface="Tw Cen MT Condensed Extra Bold" panose="020B0803020202020204" pitchFamily="34" charset="0"/>
              </a:rPr>
              <a:t>NO REFRESHES IN </a:t>
            </a:r>
            <a:r>
              <a:rPr lang="en-US" sz="4800" b="1">
                <a:solidFill>
                  <a:srgbClr val="00B050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N</a:t>
            </a:r>
            <a:r>
              <a:rPr lang="en-US" sz="4800">
                <a:solidFill>
                  <a:srgbClr val="565F6A"/>
                </a:solidFill>
                <a:latin typeface="Tw Cen MT Condensed Extra Bold" panose="020B0803020202020204" pitchFamily="34" charset="0"/>
              </a:rPr>
              <a:t> TRIALS</a:t>
            </a:r>
            <a:br>
              <a:rPr lang="en-US" sz="4800">
                <a:solidFill>
                  <a:srgbClr val="565F6A"/>
                </a:solidFill>
                <a:latin typeface="Tw Cen MT Condensed Extra Bold" panose="020B0803020202020204" pitchFamily="34" charset="0"/>
              </a:rPr>
            </a:br>
            <a:r>
              <a:rPr lang="en-US">
                <a:solidFill>
                  <a:srgbClr val="565F6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Probability: </a:t>
            </a:r>
            <a:r>
              <a:rPr lang="en-US" dirty="0">
                <a:solidFill>
                  <a:srgbClr val="565F6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0.999</a:t>
            </a:r>
            <a:r>
              <a:rPr lang="en-US" baseline="300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br>
              <a:rPr lang="en-US" sz="4400" baseline="30000" dirty="0">
                <a:solidFill>
                  <a:srgbClr val="565F6A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</a:br>
            <a:endParaRPr lang="en-US" sz="2400" dirty="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  <a:p>
            <a:pPr marL="347663" indent="-347663"/>
            <a:r>
              <a:rPr lang="en-US" sz="4800">
                <a:solidFill>
                  <a:srgbClr val="565F6A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N=128K FOR ERROR (64ms)</a:t>
            </a:r>
            <a:br>
              <a:rPr lang="en-US" sz="4800">
                <a:solidFill>
                  <a:srgbClr val="565F6A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</a:br>
            <a:r>
              <a:rPr lang="en-US">
                <a:solidFill>
                  <a:srgbClr val="565F6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Probability: 0.999</a:t>
            </a:r>
            <a:r>
              <a:rPr lang="en-US" baseline="30000">
                <a:solidFill>
                  <a:srgbClr val="565F6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128K</a:t>
            </a:r>
            <a:r>
              <a:rPr lang="en-US">
                <a:solidFill>
                  <a:srgbClr val="565F6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</a:t>
            </a:r>
            <a:r>
              <a:rPr lang="en-US" b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</a:t>
            </a:r>
            <a:r>
              <a:rPr lang="en-US" b="1" baseline="3000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–56</a:t>
            </a:r>
            <a:br>
              <a:rPr lang="en-US" baseline="30000">
                <a:solidFill>
                  <a:srgbClr val="565F6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en-US" sz="2400" baseline="30000">
              <a:solidFill>
                <a:srgbClr val="565F6A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en-US" sz="4800">
                <a:solidFill>
                  <a:srgbClr val="00B050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STRONG RELIABILITY GUARANTEE</a:t>
            </a:r>
            <a:endParaRPr lang="en-US" sz="4800" dirty="0">
              <a:solidFill>
                <a:srgbClr val="00B050"/>
              </a:solidFill>
              <a:latin typeface="Tw Cen MT Condensed Extra Bold" panose="020B0803020202020204" pitchFamily="34" charset="0"/>
              <a:ea typeface="Cambria Math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357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dirty="0"/>
              <a:t>Two Approaches to In-Memory Processing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69640"/>
            <a:ext cx="8610600" cy="5123656"/>
          </a:xfrm>
        </p:spPr>
        <p:txBody>
          <a:bodyPr/>
          <a:lstStyle/>
          <a:p>
            <a:pPr marL="363538" indent="-347663"/>
            <a:r>
              <a:rPr lang="en-US" dirty="0"/>
              <a:t>1. </a:t>
            </a:r>
            <a:r>
              <a:rPr lang="en-US" dirty="0">
                <a:solidFill>
                  <a:srgbClr val="0000FF"/>
                </a:solidFill>
              </a:rPr>
              <a:t>Minimally change DRAM</a:t>
            </a:r>
            <a:r>
              <a:rPr lang="en-US" dirty="0"/>
              <a:t> to enable simple yet powerful   computation primitives</a:t>
            </a:r>
          </a:p>
          <a:p>
            <a:pPr lvl="1"/>
            <a:r>
              <a:rPr lang="en-US" altLang="ja-JP" sz="1800" dirty="0">
                <a:solidFill>
                  <a:srgbClr val="0000FF"/>
                </a:solidFill>
                <a:latin typeface="Tahoma" charset="0"/>
                <a:ea typeface="ＭＳ Ｐゴシック"/>
                <a:hlinkClick r:id="rId2"/>
              </a:rPr>
              <a:t>RowClone: Fast and Efficient In-DRAM Copy and Initialization of Bulk Data</a:t>
            </a:r>
            <a:r>
              <a:rPr lang="en-US" altLang="ja-JP" sz="1800" dirty="0">
                <a:solidFill>
                  <a:srgbClr val="000000"/>
                </a:solidFill>
                <a:latin typeface="Tahoma" charset="0"/>
                <a:ea typeface="ＭＳ Ｐゴシック"/>
              </a:rPr>
              <a:t> (</a:t>
            </a:r>
            <a:r>
              <a:rPr lang="en-US" altLang="ja-JP" sz="1800" dirty="0">
                <a:solidFill>
                  <a:srgbClr val="0000FF"/>
                </a:solidFill>
                <a:latin typeface="Tahoma" charset="0"/>
                <a:ea typeface="ＭＳ Ｐゴシック"/>
              </a:rPr>
              <a:t>Seshadri et al., MICRO 2013</a:t>
            </a:r>
            <a:r>
              <a:rPr lang="en-US" altLang="ja-JP" sz="1800" dirty="0">
                <a:solidFill>
                  <a:srgbClr val="000000"/>
                </a:solidFill>
                <a:latin typeface="Tahoma" charset="0"/>
                <a:ea typeface="ＭＳ Ｐゴシック"/>
              </a:rPr>
              <a:t>)</a:t>
            </a:r>
            <a:endParaRPr lang="en-US" sz="1800" dirty="0">
              <a:solidFill>
                <a:srgbClr val="000000"/>
              </a:solidFill>
            </a:endParaRPr>
          </a:p>
          <a:p>
            <a:pPr lvl="1"/>
            <a:r>
              <a:rPr lang="en-US" sz="1800" dirty="0">
                <a:solidFill>
                  <a:srgbClr val="0000FF"/>
                </a:solidFill>
                <a:hlinkClick r:id="rId3"/>
              </a:rPr>
              <a:t>Fast Bulk Bitwise AND and OR in DRAM</a:t>
            </a:r>
            <a:r>
              <a:rPr lang="en-US" sz="1800" dirty="0"/>
              <a:t> (</a:t>
            </a:r>
            <a:r>
              <a:rPr lang="en-US" sz="1800" dirty="0">
                <a:solidFill>
                  <a:srgbClr val="0000FF"/>
                </a:solidFill>
              </a:rPr>
              <a:t>Seshadri et al., IEEE CAL 2015</a:t>
            </a:r>
            <a:r>
              <a:rPr lang="en-US" sz="1800" dirty="0"/>
              <a:t>)</a:t>
            </a:r>
          </a:p>
          <a:p>
            <a:pPr lvl="1"/>
            <a:r>
              <a:rPr lang="en-US" sz="1800" dirty="0">
                <a:hlinkClick r:id="rId4"/>
              </a:rPr>
              <a:t>Gather-Scatter DRAM: In-DRAM Address Translation to Improve the Spatial Locality of Non-unit Strided Accesses</a:t>
            </a:r>
            <a:r>
              <a:rPr lang="en-US" sz="1800" dirty="0"/>
              <a:t> (</a:t>
            </a:r>
            <a:r>
              <a:rPr lang="en-US" sz="1800" dirty="0">
                <a:solidFill>
                  <a:srgbClr val="0000FF"/>
                </a:solidFill>
              </a:rPr>
              <a:t>Seshadri et al., MICRO 2015</a:t>
            </a:r>
            <a:r>
              <a:rPr lang="en-US" sz="1800" dirty="0"/>
              <a:t>)</a:t>
            </a:r>
          </a:p>
          <a:p>
            <a:pPr marL="363538" indent="-347663">
              <a:buNone/>
            </a:pPr>
            <a:endParaRPr lang="en-US" dirty="0"/>
          </a:p>
          <a:p>
            <a:pPr marL="363538" indent="-347663"/>
            <a:r>
              <a:rPr lang="en-US" dirty="0"/>
              <a:t>2. </a:t>
            </a:r>
            <a:r>
              <a:rPr lang="en-US" dirty="0">
                <a:solidFill>
                  <a:srgbClr val="0000FF"/>
                </a:solidFill>
              </a:rPr>
              <a:t>Exploit the control logic in 3D-stacked memory </a:t>
            </a:r>
            <a:r>
              <a:rPr lang="en-US" dirty="0"/>
              <a:t>to enable more comprehensive computation near memory</a:t>
            </a:r>
          </a:p>
          <a:p>
            <a:pPr marL="690563" lvl="1" indent="-347663"/>
            <a:r>
              <a:rPr lang="en-US" sz="1800" dirty="0">
                <a:hlinkClick r:id="rId5"/>
              </a:rPr>
              <a:t>PIM-Enabled Instructions: A Low-Overhead, Locality-Aware Processing-in-Memory Architecture</a:t>
            </a:r>
            <a:r>
              <a:rPr lang="en-US" sz="1800" dirty="0"/>
              <a:t> (</a:t>
            </a:r>
            <a:r>
              <a:rPr lang="en-US" sz="1800" dirty="0" err="1">
                <a:solidFill>
                  <a:srgbClr val="0000FF"/>
                </a:solidFill>
              </a:rPr>
              <a:t>Ahn</a:t>
            </a:r>
            <a:r>
              <a:rPr lang="en-US" sz="1800" dirty="0">
                <a:solidFill>
                  <a:srgbClr val="0000FF"/>
                </a:solidFill>
              </a:rPr>
              <a:t> et al., ISCA 2015</a:t>
            </a:r>
            <a:r>
              <a:rPr lang="en-US" sz="1800" dirty="0"/>
              <a:t>)</a:t>
            </a:r>
          </a:p>
          <a:p>
            <a:pPr marL="690563" lvl="1" indent="-347663"/>
            <a:r>
              <a:rPr lang="en-US" sz="1800" dirty="0">
                <a:hlinkClick r:id="rId6"/>
              </a:rPr>
              <a:t>A Scalable Processing-in-Memory Accelerator for Parallel Graph Processing </a:t>
            </a:r>
            <a:r>
              <a:rPr lang="en-US" sz="1800" dirty="0"/>
              <a:t>(</a:t>
            </a:r>
            <a:r>
              <a:rPr lang="en-US" sz="1800" dirty="0">
                <a:solidFill>
                  <a:srgbClr val="0000FF"/>
                </a:solidFill>
              </a:rPr>
              <a:t>Ahn et al., ISCA 2015</a:t>
            </a:r>
            <a:r>
              <a:rPr lang="en-US" sz="1800" dirty="0"/>
              <a:t>)</a:t>
            </a:r>
          </a:p>
          <a:p>
            <a:pPr marL="690563" lvl="1" indent="-347663"/>
            <a:r>
              <a:rPr lang="en-US" sz="1800" dirty="0">
                <a:hlinkClick r:id="rId7"/>
              </a:rPr>
              <a:t>Accelerating Pointer Chasing in 3D-Stacked Memory: Challenges, Mechanisms, Evaluation</a:t>
            </a:r>
            <a:r>
              <a:rPr lang="en-US" sz="1800" dirty="0"/>
              <a:t>  (</a:t>
            </a:r>
            <a:r>
              <a:rPr lang="en-US" sz="1800" dirty="0">
                <a:solidFill>
                  <a:srgbClr val="0000FF"/>
                </a:solidFill>
              </a:rPr>
              <a:t>Hsieh et al., ICCD 2016</a:t>
            </a:r>
            <a:r>
              <a:rPr lang="en-US" sz="180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594FA-E141-4234-AE05-360401972BE7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ＭＳ Ｐゴシック" charset="-128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1882" y="1010402"/>
            <a:ext cx="8052566" cy="792089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8A35D8-FC97-4CF6-855F-DE1AEC5E60C7}"/>
              </a:ext>
            </a:extLst>
          </p:cNvPr>
          <p:cNvSpPr/>
          <p:nvPr/>
        </p:nvSpPr>
        <p:spPr>
          <a:xfrm>
            <a:off x="152400" y="6477000"/>
            <a:ext cx="152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44507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4400" y="990600"/>
            <a:ext cx="3200400" cy="914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STRONG RELIABILITY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565F6A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2971800"/>
            <a:ext cx="3200400" cy="914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LOW PERF</a:t>
            </a:r>
            <a:b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</a:b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OVERHEAD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029200" y="990600"/>
            <a:ext cx="3200400" cy="914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9.4×10</a:t>
            </a:r>
            <a:r>
              <a:rPr kumimoji="0" lang="en-US" sz="5400" b="0" i="0" u="none" strike="noStrike" kern="1200" cap="none" spc="0" normalizeH="0" baseline="3000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–14</a:t>
            </a:r>
            <a:br>
              <a:rPr kumimoji="0" lang="en-US" sz="4800" b="0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</a:b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Errors/Year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565F6A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29200" y="2971800"/>
            <a:ext cx="3200400" cy="914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0.20%</a:t>
            </a:r>
            <a:br>
              <a:rPr kumimoji="0" lang="en-US" sz="4800" b="0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</a:b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Slowdown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565F6A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85800" y="4953000"/>
            <a:ext cx="3429000" cy="914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NO STORAGE</a:t>
            </a:r>
            <a:b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</a:b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OVERHEAD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029200" y="4953000"/>
            <a:ext cx="3200400" cy="914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Bytes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565F6A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10569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1"/>
            <a:ext cx="8382000" cy="914399"/>
          </a:xfrm>
        </p:spPr>
        <p:txBody>
          <a:bodyPr/>
          <a:lstStyle/>
          <a:p>
            <a:r>
              <a:rPr lang="en-US" sz="6600">
                <a:latin typeface="Tw Cen MT Condensed Extra Bold" panose="020B0803020202020204" pitchFamily="34" charset="0"/>
              </a:rPr>
              <a:t>RELATED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848600" cy="4114800"/>
          </a:xfrm>
        </p:spPr>
        <p:txBody>
          <a:bodyPr/>
          <a:lstStyle/>
          <a:p>
            <a:pPr marL="347663" indent="-347663">
              <a:lnSpc>
                <a:spcPct val="100000"/>
              </a:lnSpc>
            </a:pPr>
            <a:r>
              <a:rPr lang="en-US" sz="4000">
                <a:solidFill>
                  <a:srgbClr val="565F6A"/>
                </a:solidFill>
                <a:latin typeface="Tw Cen MT Condensed Extra Bold" panose="020B0803020202020204" pitchFamily="34" charset="0"/>
              </a:rPr>
              <a:t>Security Exploit </a:t>
            </a:r>
            <a:r>
              <a:rPr lang="en-US" sz="3200">
                <a:solidFill>
                  <a:srgbClr val="8B9BB5"/>
                </a:solidFill>
                <a:latin typeface="Tw Cen MT Condensed Extra Bold" panose="020B0803020202020204" pitchFamily="34" charset="0"/>
              </a:rPr>
              <a:t>(Seaborn@Google 2015)</a:t>
            </a:r>
          </a:p>
          <a:p>
            <a:pPr marL="347663" indent="-347663">
              <a:lnSpc>
                <a:spcPct val="100000"/>
              </a:lnSpc>
            </a:pPr>
            <a:r>
              <a:rPr lang="en-US" sz="4000">
                <a:solidFill>
                  <a:srgbClr val="565F6A"/>
                </a:solidFill>
                <a:latin typeface="Tw Cen MT Condensed Extra Bold" panose="020B0803020202020204" pitchFamily="34" charset="0"/>
              </a:rPr>
              <a:t>Industry Analysis </a:t>
            </a:r>
            <a:r>
              <a:rPr lang="en-US" sz="3200">
                <a:solidFill>
                  <a:srgbClr val="8B9BB5"/>
                </a:solidFill>
                <a:latin typeface="Tw Cen MT Condensed Extra Bold" panose="020B0803020202020204" pitchFamily="34" charset="0"/>
              </a:rPr>
              <a:t>(Kang@SK Hynix 2014)</a:t>
            </a:r>
            <a:br>
              <a:rPr lang="en-US" sz="3200">
                <a:solidFill>
                  <a:srgbClr val="8B9BB5"/>
                </a:solidFill>
                <a:latin typeface="Tw Cen MT Condensed Extra Bold" panose="020B0803020202020204" pitchFamily="34" charset="0"/>
              </a:rPr>
            </a:br>
            <a:r>
              <a:rPr lang="en-US" sz="240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“... will be [more] severe as technology shrinks down.”</a:t>
            </a:r>
          </a:p>
          <a:p>
            <a:pPr marL="347663" indent="-347663">
              <a:lnSpc>
                <a:spcPct val="100000"/>
              </a:lnSpc>
            </a:pPr>
            <a:r>
              <a:rPr lang="en-US" sz="4000">
                <a:solidFill>
                  <a:srgbClr val="565F6A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Targeted Row Refresh </a:t>
            </a:r>
            <a:r>
              <a:rPr lang="en-US" sz="3200">
                <a:solidFill>
                  <a:srgbClr val="8B9BB5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(JEDEC 2014)</a:t>
            </a:r>
            <a:endParaRPr lang="en-US" sz="4000">
              <a:solidFill>
                <a:srgbClr val="8B9BB5"/>
              </a:solidFill>
              <a:latin typeface="Tw Cen MT Condensed Extra Bold" panose="020B0803020202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7663" indent="-347663">
              <a:lnSpc>
                <a:spcPct val="100000"/>
              </a:lnSpc>
            </a:pPr>
            <a:r>
              <a:rPr lang="en-US" sz="4000">
                <a:solidFill>
                  <a:srgbClr val="565F6A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DRAM Testing </a:t>
            </a:r>
            <a:r>
              <a:rPr lang="en-US" sz="3200">
                <a:solidFill>
                  <a:srgbClr val="8B9BB5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(e.g., Van de Goor+ 1999)</a:t>
            </a:r>
            <a:endParaRPr lang="en-US" sz="4000">
              <a:solidFill>
                <a:srgbClr val="8B9BB5"/>
              </a:solidFill>
              <a:latin typeface="Tw Cen MT Condensed Extra Bold" panose="020B0803020202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7663" indent="-347663">
              <a:lnSpc>
                <a:spcPct val="100000"/>
              </a:lnSpc>
            </a:pPr>
            <a:r>
              <a:rPr lang="en-US" sz="4000">
                <a:solidFill>
                  <a:srgbClr val="565F6A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Disturbance in Flash &amp; Hard Disk</a:t>
            </a:r>
            <a:br>
              <a:rPr lang="en-US" sz="2400">
                <a:solidFill>
                  <a:srgbClr val="8B9BB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sz="2400">
              <a:solidFill>
                <a:srgbClr val="8B9BB5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7663" indent="-347663">
              <a:lnSpc>
                <a:spcPct val="100000"/>
              </a:lnSpc>
            </a:pPr>
            <a:endParaRPr lang="en-US" sz="320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  <a:p>
            <a:pPr marL="347663" indent="-347663">
              <a:lnSpc>
                <a:spcPct val="100000"/>
              </a:lnSpc>
            </a:pPr>
            <a:endParaRPr lang="en-US" sz="3200" dirty="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97977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76400"/>
            <a:ext cx="8153400" cy="1752600"/>
          </a:xfrm>
        </p:spPr>
        <p:txBody>
          <a:bodyPr/>
          <a:lstStyle/>
          <a:p>
            <a:r>
              <a:rPr lang="en-US" dirty="0"/>
              <a:t>Emerging </a:t>
            </a:r>
            <a:r>
              <a:rPr lang="en-US"/>
              <a:t>Memory Technologies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41D3D9-3FE8-4025-BF66-8DAB1ABB951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201363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Limits of Charge Memory</a:t>
            </a:r>
          </a:p>
        </p:txBody>
      </p:sp>
      <p:sp>
        <p:nvSpPr>
          <p:cNvPr id="26112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777288" cy="5194300"/>
          </a:xfrm>
        </p:spPr>
        <p:txBody>
          <a:bodyPr/>
          <a:lstStyle/>
          <a:p>
            <a:r>
              <a:rPr lang="en-US" sz="2800">
                <a:latin typeface="Tahoma" charset="0"/>
                <a:ea typeface="ＭＳ Ｐゴシック" charset="0"/>
                <a:cs typeface="ＭＳ Ｐゴシック" charset="0"/>
              </a:rPr>
              <a:t>Difficult charge placement and control</a:t>
            </a:r>
          </a:p>
          <a:p>
            <a:pPr lvl="1"/>
            <a:r>
              <a:rPr lang="en-US" sz="2400">
                <a:latin typeface="Tahoma" charset="0"/>
                <a:ea typeface="ＭＳ Ｐゴシック" charset="0"/>
              </a:rPr>
              <a:t>Flash: floating gate charge</a:t>
            </a:r>
          </a:p>
          <a:p>
            <a:pPr lvl="1"/>
            <a:r>
              <a:rPr lang="en-US" sz="2400">
                <a:latin typeface="Tahoma" charset="0"/>
                <a:ea typeface="ＭＳ Ｐゴシック" charset="0"/>
              </a:rPr>
              <a:t>DRAM: capacitor charge, transistor leakage</a:t>
            </a:r>
          </a:p>
          <a:p>
            <a:endParaRPr lang="en-US" sz="140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sz="300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Reliable sensing becomes difficult as charge storage unit size reduces</a:t>
            </a:r>
          </a:p>
        </p:txBody>
      </p:sp>
      <p:sp>
        <p:nvSpPr>
          <p:cNvPr id="26112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E2A71C-AAD6-1343-AD29-0DFA78FE85A5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  <p:pic>
        <p:nvPicPr>
          <p:cNvPr id="26112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05213"/>
            <a:ext cx="8140700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3F1CB3E-10A2-4834-B34B-ED39EA5500BB}"/>
              </a:ext>
            </a:extLst>
          </p:cNvPr>
          <p:cNvSpPr/>
          <p:nvPr/>
        </p:nvSpPr>
        <p:spPr>
          <a:xfrm>
            <a:off x="152400" y="6480371"/>
            <a:ext cx="1219200" cy="301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5172006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Charge vs. Resistive Memories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Charge Memory (e.g., DRAM, Flash)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Write data by capturing charge Q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Read data by detecting voltage V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Resistive Memory (e.g., PCM, STT-MRAM, memristors)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Write data by pulsing current dQ/dt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Read data by detecting resistance R 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5840896" indent="-35840896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5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650DB3-29A2-714E-810A-FBE1E1392B9C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842414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Promising Resistive Memory Technologies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228600" y="105410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PCM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Inject current to change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material phase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Resistance determined by phase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STT-MRAM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Inject current to change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magnet polarity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Resistance determined by polarity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Memristors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/RRAM/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ReRAM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Inject current to change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atomic structure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Resistance determined by atom distance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B08210-6288-EF4C-90B9-40B9843F95A3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066800"/>
            <a:ext cx="6096000" cy="129540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0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What is Phase Change Memory?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pPr marL="457131" indent="-457131"/>
            <a:r>
              <a:rPr lang="en-US" sz="2200">
                <a:latin typeface="Tahoma" charset="0"/>
                <a:ea typeface="ＭＳ Ｐゴシック" charset="0"/>
                <a:cs typeface="ＭＳ Ｐゴシック" charset="0"/>
              </a:rPr>
              <a:t>Phase change material (chalcogenide glass) exists in two states:</a:t>
            </a:r>
          </a:p>
          <a:p>
            <a:pPr marL="784108" lvl="1" indent="-457131"/>
            <a:r>
              <a:rPr lang="en-US" sz="2000">
                <a:latin typeface="Tahoma" charset="0"/>
                <a:ea typeface="ＭＳ Ｐゴシック" charset="0"/>
              </a:rPr>
              <a:t>Amorphous: Low optical reflexivity and high electrical resistivity</a:t>
            </a:r>
          </a:p>
          <a:p>
            <a:pPr marL="784108" lvl="1" indent="-457131"/>
            <a:r>
              <a:rPr lang="en-US" sz="2000">
                <a:latin typeface="Tahoma" charset="0"/>
                <a:ea typeface="ＭＳ Ｐゴシック" charset="0"/>
              </a:rPr>
              <a:t>Crystalline: High optical reflexivity and low electrical resistivity</a:t>
            </a:r>
          </a:p>
          <a:p>
            <a:pPr marL="457131" indent="-457131"/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5840896" indent="-35840896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5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E6F7C3-B3F1-AB45-B64C-BA5FC23A5EEE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  <p:pic>
        <p:nvPicPr>
          <p:cNvPr id="4198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6248400" cy="31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90"/>
          <p:cNvSpPr txBox="1">
            <a:spLocks noChangeArrowheads="1"/>
          </p:cNvSpPr>
          <p:nvPr/>
        </p:nvSpPr>
        <p:spPr bwMode="auto">
          <a:xfrm>
            <a:off x="470976" y="5610227"/>
            <a:ext cx="8313179" cy="741731"/>
          </a:xfrm>
          <a:prstGeom prst="rect">
            <a:avLst/>
          </a:prstGeom>
          <a:solidFill>
            <a:srgbClr val="CCCCFF"/>
          </a:solidFill>
          <a:ln w="254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lIns="63999" tIns="31999" rIns="63999" bIns="3199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rPr>
              <a:t>PCM is resistive memory:  High resistance (0), Low resistance (1)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rPr>
              <a:t>PCM cell can be switched between states reliably and quickly</a:t>
            </a:r>
          </a:p>
        </p:txBody>
      </p:sp>
    </p:spTree>
    <p:extLst>
      <p:ext uri="{BB962C8B-B14F-4D97-AF65-F5344CB8AC3E}">
        <p14:creationId xmlns:p14="http://schemas.microsoft.com/office/powerpoint/2010/main" val="137783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How Does PCM Work?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sz="2000">
                <a:latin typeface="Tahoma" charset="0"/>
                <a:ea typeface="ＭＳ Ｐゴシック" charset="0"/>
                <a:cs typeface="ＭＳ Ｐゴシック" charset="0"/>
              </a:rPr>
              <a:t>Write: change phase via current injection</a:t>
            </a:r>
          </a:p>
          <a:p>
            <a:pPr lvl="1"/>
            <a:r>
              <a:rPr lang="en-US" sz="1800">
                <a:latin typeface="Tahoma" charset="0"/>
                <a:ea typeface="ＭＳ Ｐゴシック" charset="0"/>
              </a:rPr>
              <a:t>SET: sustained current to heat cell above T</a:t>
            </a:r>
            <a:r>
              <a:rPr lang="en-US" sz="1800" i="1">
                <a:latin typeface="Tahoma" charset="0"/>
                <a:ea typeface="ＭＳ Ｐゴシック" charset="0"/>
              </a:rPr>
              <a:t>cryst</a:t>
            </a:r>
            <a:r>
              <a:rPr lang="en-US" sz="1800">
                <a:latin typeface="Tahoma" charset="0"/>
                <a:ea typeface="ＭＳ Ｐゴシック" charset="0"/>
              </a:rPr>
              <a:t> </a:t>
            </a:r>
          </a:p>
          <a:p>
            <a:pPr lvl="1"/>
            <a:r>
              <a:rPr lang="en-US" sz="1800">
                <a:latin typeface="Tahoma" charset="0"/>
                <a:ea typeface="ＭＳ Ｐゴシック" charset="0"/>
              </a:rPr>
              <a:t>RESET: cell heated above T</a:t>
            </a:r>
            <a:r>
              <a:rPr lang="en-US" sz="1800" i="1">
                <a:latin typeface="Tahoma" charset="0"/>
                <a:ea typeface="ＭＳ Ｐゴシック" charset="0"/>
              </a:rPr>
              <a:t>melt</a:t>
            </a:r>
            <a:r>
              <a:rPr lang="en-US" sz="1800">
                <a:latin typeface="Tahoma" charset="0"/>
                <a:ea typeface="ＭＳ Ｐゴシック" charset="0"/>
              </a:rPr>
              <a:t> and quenched</a:t>
            </a:r>
          </a:p>
          <a:p>
            <a:r>
              <a:rPr lang="en-US" sz="2000">
                <a:latin typeface="Tahoma" charset="0"/>
                <a:ea typeface="ＭＳ Ｐゴシック" charset="0"/>
                <a:cs typeface="ＭＳ Ｐゴシック" charset="0"/>
              </a:rPr>
              <a:t>Read: detect phase via material resistance </a:t>
            </a:r>
          </a:p>
          <a:p>
            <a:pPr lvl="1"/>
            <a:r>
              <a:rPr lang="en-US" sz="1800">
                <a:latin typeface="Tahoma" charset="0"/>
                <a:ea typeface="ＭＳ Ｐゴシック" charset="0"/>
              </a:rPr>
              <a:t>amorphous/crystalline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5840896" indent="-35840896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5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69144A-7066-6447-B21E-9C90E183834E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-80960" y="3208341"/>
            <a:ext cx="3863977" cy="3236912"/>
            <a:chOff x="2960" y="1053"/>
            <a:chExt cx="2434" cy="2039"/>
          </a:xfrm>
        </p:grpSpPr>
        <p:grpSp>
          <p:nvGrpSpPr>
            <p:cNvPr id="43032" name="Group 34"/>
            <p:cNvGrpSpPr>
              <a:grpSpLocks/>
            </p:cNvGrpSpPr>
            <p:nvPr/>
          </p:nvGrpSpPr>
          <p:grpSpPr bwMode="auto">
            <a:xfrm>
              <a:off x="3283" y="1548"/>
              <a:ext cx="177" cy="877"/>
              <a:chOff x="3790" y="1082"/>
              <a:chExt cx="177" cy="877"/>
            </a:xfrm>
          </p:grpSpPr>
          <p:sp>
            <p:nvSpPr>
              <p:cNvPr id="47" name="Freeform 35"/>
              <p:cNvSpPr>
                <a:spLocks noChangeAspect="1"/>
              </p:cNvSpPr>
              <p:nvPr/>
            </p:nvSpPr>
            <p:spPr bwMode="auto">
              <a:xfrm>
                <a:off x="3836" y="1634"/>
                <a:ext cx="94" cy="325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96" y="95"/>
                  </a:cxn>
                  <a:cxn ang="0">
                    <a:pos x="0" y="95"/>
                  </a:cxn>
                  <a:cxn ang="0">
                    <a:pos x="0" y="239"/>
                  </a:cxn>
                  <a:cxn ang="0">
                    <a:pos x="96" y="239"/>
                  </a:cxn>
                  <a:cxn ang="0">
                    <a:pos x="96" y="334"/>
                  </a:cxn>
                </a:cxnLst>
                <a:rect l="0" t="0" r="r" b="b"/>
                <a:pathLst>
                  <a:path w="96" h="334">
                    <a:moveTo>
                      <a:pt x="96" y="0"/>
                    </a:moveTo>
                    <a:lnTo>
                      <a:pt x="96" y="95"/>
                    </a:lnTo>
                    <a:lnTo>
                      <a:pt x="0" y="95"/>
                    </a:lnTo>
                    <a:lnTo>
                      <a:pt x="0" y="239"/>
                    </a:lnTo>
                    <a:lnTo>
                      <a:pt x="96" y="239"/>
                    </a:lnTo>
                    <a:lnTo>
                      <a:pt x="96" y="334"/>
                    </a:ln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-107" charset="0"/>
                  <a:ea typeface="Arial" pitchFamily="-107" charset="0"/>
                  <a:cs typeface="Arial" pitchFamily="-107" charset="0"/>
                </a:endParaRPr>
              </a:p>
            </p:txBody>
          </p:sp>
          <p:sp>
            <p:nvSpPr>
              <p:cNvPr id="48" name="Line 36"/>
              <p:cNvSpPr>
                <a:spLocks noChangeAspect="1" noChangeShapeType="1"/>
              </p:cNvSpPr>
              <p:nvPr/>
            </p:nvSpPr>
            <p:spPr bwMode="auto">
              <a:xfrm>
                <a:off x="3790" y="1726"/>
                <a:ext cx="0" cy="14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-107" charset="0"/>
                  <a:ea typeface="Arial" pitchFamily="-107" charset="0"/>
                  <a:cs typeface="Arial" pitchFamily="-107" charset="0"/>
                </a:endParaRPr>
              </a:p>
            </p:txBody>
          </p:sp>
          <p:sp>
            <p:nvSpPr>
              <p:cNvPr id="49" name="Freeform 37"/>
              <p:cNvSpPr>
                <a:spLocks noChangeAspect="1"/>
              </p:cNvSpPr>
              <p:nvPr/>
            </p:nvSpPr>
            <p:spPr bwMode="auto">
              <a:xfrm rot="-16200000">
                <a:off x="3772" y="1348"/>
                <a:ext cx="322" cy="63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384" y="144"/>
                  </a:cxn>
                  <a:cxn ang="0">
                    <a:pos x="480" y="0"/>
                  </a:cxn>
                  <a:cxn ang="0">
                    <a:pos x="528" y="240"/>
                  </a:cxn>
                  <a:cxn ang="0">
                    <a:pos x="672" y="0"/>
                  </a:cxn>
                  <a:cxn ang="0">
                    <a:pos x="720" y="240"/>
                  </a:cxn>
                  <a:cxn ang="0">
                    <a:pos x="864" y="0"/>
                  </a:cxn>
                  <a:cxn ang="0">
                    <a:pos x="912" y="144"/>
                  </a:cxn>
                  <a:cxn ang="0">
                    <a:pos x="1344" y="144"/>
                  </a:cxn>
                </a:cxnLst>
                <a:rect l="0" t="0" r="r" b="b"/>
                <a:pathLst>
                  <a:path w="1344" h="240">
                    <a:moveTo>
                      <a:pt x="0" y="144"/>
                    </a:moveTo>
                    <a:lnTo>
                      <a:pt x="384" y="144"/>
                    </a:lnTo>
                    <a:lnTo>
                      <a:pt x="480" y="0"/>
                    </a:lnTo>
                    <a:lnTo>
                      <a:pt x="528" y="240"/>
                    </a:lnTo>
                    <a:lnTo>
                      <a:pt x="672" y="0"/>
                    </a:lnTo>
                    <a:lnTo>
                      <a:pt x="720" y="240"/>
                    </a:lnTo>
                    <a:lnTo>
                      <a:pt x="864" y="0"/>
                    </a:lnTo>
                    <a:lnTo>
                      <a:pt x="912" y="144"/>
                    </a:lnTo>
                    <a:lnTo>
                      <a:pt x="1344" y="144"/>
                    </a:ln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-107" charset="0"/>
                  <a:ea typeface="Arial" pitchFamily="-107" charset="0"/>
                  <a:cs typeface="Arial" pitchFamily="-107" charset="0"/>
                </a:endParaRPr>
              </a:p>
            </p:txBody>
          </p:sp>
          <p:sp>
            <p:nvSpPr>
              <p:cNvPr id="50" name="Line 38"/>
              <p:cNvSpPr>
                <a:spLocks noChangeAspect="1" noChangeShapeType="1"/>
              </p:cNvSpPr>
              <p:nvPr/>
            </p:nvSpPr>
            <p:spPr bwMode="auto">
              <a:xfrm>
                <a:off x="3929" y="1082"/>
                <a:ext cx="0" cy="17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-107" charset="0"/>
                  <a:ea typeface="Arial" pitchFamily="-107" charset="0"/>
                  <a:cs typeface="Arial" pitchFamily="-107" charset="0"/>
                </a:endParaRPr>
              </a:p>
            </p:txBody>
          </p:sp>
          <p:sp>
            <p:nvSpPr>
              <p:cNvPr id="51" name="Line 39"/>
              <p:cNvSpPr>
                <a:spLocks noChangeAspect="1" noChangeShapeType="1"/>
              </p:cNvSpPr>
              <p:nvPr/>
            </p:nvSpPr>
            <p:spPr bwMode="auto">
              <a:xfrm>
                <a:off x="3930" y="1488"/>
                <a:ext cx="0" cy="19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-107" charset="0"/>
                  <a:ea typeface="Arial" pitchFamily="-107" charset="0"/>
                  <a:cs typeface="Arial" pitchFamily="-107" charset="0"/>
                </a:endParaRPr>
              </a:p>
            </p:txBody>
          </p:sp>
        </p:grpSp>
        <p:pic>
          <p:nvPicPr>
            <p:cNvPr id="43033" name="Picture 40" descr="11201-cell5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74" t="25031" r="25969" b="32062"/>
            <a:stretch>
              <a:fillRect/>
            </a:stretch>
          </p:blipFill>
          <p:spPr bwMode="auto">
            <a:xfrm>
              <a:off x="3949" y="1055"/>
              <a:ext cx="1445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Line 41"/>
            <p:cNvSpPr>
              <a:spLocks noChangeShapeType="1"/>
            </p:cNvSpPr>
            <p:nvPr/>
          </p:nvSpPr>
          <p:spPr bwMode="auto">
            <a:xfrm flipV="1">
              <a:off x="3426" y="1053"/>
              <a:ext cx="514" cy="71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40" name="Line 42"/>
            <p:cNvSpPr>
              <a:spLocks noChangeShapeType="1"/>
            </p:cNvSpPr>
            <p:nvPr/>
          </p:nvSpPr>
          <p:spPr bwMode="auto">
            <a:xfrm>
              <a:off x="3413" y="1946"/>
              <a:ext cx="534" cy="3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41" name="Line 43"/>
            <p:cNvSpPr>
              <a:spLocks noChangeShapeType="1"/>
            </p:cNvSpPr>
            <p:nvPr/>
          </p:nvSpPr>
          <p:spPr bwMode="auto">
            <a:xfrm>
              <a:off x="3269" y="1417"/>
              <a:ext cx="0" cy="507"/>
            </a:xfrm>
            <a:prstGeom prst="line">
              <a:avLst/>
            </a:prstGeom>
            <a:noFill/>
            <a:ln w="38100">
              <a:solidFill>
                <a:srgbClr val="7889FB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42" name="Text Box 44"/>
            <p:cNvSpPr txBox="1">
              <a:spLocks noChangeAspect="1" noChangeArrowheads="1"/>
            </p:cNvSpPr>
            <p:nvPr/>
          </p:nvSpPr>
          <p:spPr bwMode="auto">
            <a:xfrm>
              <a:off x="2960" y="1062"/>
              <a:ext cx="611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7889FB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MS PGothic" pitchFamily="34" charset="-128"/>
                </a:rPr>
                <a:t>Large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7889FB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MS PGothic" pitchFamily="34" charset="-128"/>
                </a:rPr>
                <a:t>Current</a:t>
              </a:r>
            </a:p>
          </p:txBody>
        </p:sp>
        <p:sp>
          <p:nvSpPr>
            <p:cNvPr id="43" name="AutoShape 45"/>
            <p:cNvSpPr>
              <a:spLocks noChangeAspect="1" noChangeArrowheads="1"/>
            </p:cNvSpPr>
            <p:nvPr/>
          </p:nvSpPr>
          <p:spPr bwMode="auto">
            <a:xfrm rot="10800000" flipH="1">
              <a:off x="3375" y="2419"/>
              <a:ext cx="92" cy="76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44" name="Line 46"/>
            <p:cNvSpPr>
              <a:spLocks noChangeAspect="1" noChangeShapeType="1"/>
            </p:cNvSpPr>
            <p:nvPr/>
          </p:nvSpPr>
          <p:spPr bwMode="auto">
            <a:xfrm rot="-5400000">
              <a:off x="3217" y="2185"/>
              <a:ext cx="0" cy="14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45" name="Text Box 47"/>
            <p:cNvSpPr txBox="1">
              <a:spLocks noChangeAspect="1" noChangeArrowheads="1"/>
            </p:cNvSpPr>
            <p:nvPr/>
          </p:nvSpPr>
          <p:spPr bwMode="auto">
            <a:xfrm>
              <a:off x="3969" y="2333"/>
              <a:ext cx="1406" cy="446"/>
            </a:xfrm>
            <a:prstGeom prst="rect">
              <a:avLst/>
            </a:prstGeom>
            <a:solidFill>
              <a:srgbClr val="7889FB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SET (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cryst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Low resistance</a:t>
              </a:r>
            </a:p>
          </p:txBody>
        </p:sp>
        <p:sp>
          <p:nvSpPr>
            <p:cNvPr id="46" name="Text Box 48"/>
            <p:cNvSpPr txBox="1">
              <a:spLocks noChangeAspect="1" noChangeArrowheads="1"/>
            </p:cNvSpPr>
            <p:nvPr/>
          </p:nvSpPr>
          <p:spPr bwMode="auto">
            <a:xfrm>
              <a:off x="4105" y="2840"/>
              <a:ext cx="1134" cy="252"/>
            </a:xfrm>
            <a:prstGeom prst="rect">
              <a:avLst/>
            </a:prstGeom>
            <a:solidFill>
              <a:srgbClr val="7889FB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10</a:t>
              </a:r>
              <a:r>
                <a:rPr kumimoji="0" lang="en-US" sz="2000" b="0" i="0" u="none" strike="noStrike" kern="0" cap="none" spc="0" normalizeH="0" baseline="30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3</a:t>
              </a: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-10</a:t>
              </a:r>
              <a:r>
                <a:rPr kumimoji="0" lang="en-US" sz="2000" b="0" i="0" u="none" strike="noStrike" kern="0" cap="none" spc="0" normalizeH="0" baseline="30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4 </a:t>
              </a: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ymbol" pitchFamily="-107" charset="2"/>
                  <a:ea typeface="MS PGothic" pitchFamily="34" charset="-128"/>
                  <a:cs typeface="Tahoma" pitchFamily="-107" charset="0"/>
                </a:rPr>
                <a:t>W</a:t>
              </a:r>
            </a:p>
          </p:txBody>
        </p: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3997328" y="3243266"/>
            <a:ext cx="4267202" cy="3236912"/>
            <a:chOff x="101" y="1053"/>
            <a:chExt cx="2688" cy="2039"/>
          </a:xfrm>
        </p:grpSpPr>
        <p:sp>
          <p:nvSpPr>
            <p:cNvPr id="53" name="Freeform 50"/>
            <p:cNvSpPr>
              <a:spLocks noChangeAspect="1"/>
            </p:cNvSpPr>
            <p:nvPr/>
          </p:nvSpPr>
          <p:spPr bwMode="auto">
            <a:xfrm>
              <a:off x="747" y="2095"/>
              <a:ext cx="94" cy="325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96" y="95"/>
                </a:cxn>
                <a:cxn ang="0">
                  <a:pos x="0" y="95"/>
                </a:cxn>
                <a:cxn ang="0">
                  <a:pos x="0" y="239"/>
                </a:cxn>
                <a:cxn ang="0">
                  <a:pos x="96" y="239"/>
                </a:cxn>
                <a:cxn ang="0">
                  <a:pos x="96" y="334"/>
                </a:cxn>
              </a:cxnLst>
              <a:rect l="0" t="0" r="r" b="b"/>
              <a:pathLst>
                <a:path w="96" h="334">
                  <a:moveTo>
                    <a:pt x="96" y="0"/>
                  </a:moveTo>
                  <a:lnTo>
                    <a:pt x="96" y="95"/>
                  </a:lnTo>
                  <a:lnTo>
                    <a:pt x="0" y="95"/>
                  </a:lnTo>
                  <a:lnTo>
                    <a:pt x="0" y="239"/>
                  </a:lnTo>
                  <a:lnTo>
                    <a:pt x="96" y="239"/>
                  </a:lnTo>
                  <a:lnTo>
                    <a:pt x="96" y="334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54" name="Line 51"/>
            <p:cNvSpPr>
              <a:spLocks noChangeAspect="1" noChangeShapeType="1"/>
            </p:cNvSpPr>
            <p:nvPr/>
          </p:nvSpPr>
          <p:spPr bwMode="auto">
            <a:xfrm>
              <a:off x="701" y="2187"/>
              <a:ext cx="0" cy="14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55" name="Freeform 52"/>
            <p:cNvSpPr>
              <a:spLocks noChangeAspect="1"/>
            </p:cNvSpPr>
            <p:nvPr/>
          </p:nvSpPr>
          <p:spPr bwMode="auto">
            <a:xfrm rot="-16200000">
              <a:off x="535" y="1804"/>
              <a:ext cx="637" cy="12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144"/>
                </a:cxn>
                <a:cxn ang="0">
                  <a:pos x="480" y="0"/>
                </a:cxn>
                <a:cxn ang="0">
                  <a:pos x="528" y="240"/>
                </a:cxn>
                <a:cxn ang="0">
                  <a:pos x="672" y="0"/>
                </a:cxn>
                <a:cxn ang="0">
                  <a:pos x="720" y="240"/>
                </a:cxn>
                <a:cxn ang="0">
                  <a:pos x="864" y="0"/>
                </a:cxn>
                <a:cxn ang="0">
                  <a:pos x="912" y="144"/>
                </a:cxn>
                <a:cxn ang="0">
                  <a:pos x="1344" y="144"/>
                </a:cxn>
              </a:cxnLst>
              <a:rect l="0" t="0" r="r" b="b"/>
              <a:pathLst>
                <a:path w="1344" h="240">
                  <a:moveTo>
                    <a:pt x="0" y="144"/>
                  </a:moveTo>
                  <a:lnTo>
                    <a:pt x="384" y="144"/>
                  </a:lnTo>
                  <a:lnTo>
                    <a:pt x="480" y="0"/>
                  </a:lnTo>
                  <a:lnTo>
                    <a:pt x="528" y="240"/>
                  </a:lnTo>
                  <a:lnTo>
                    <a:pt x="672" y="0"/>
                  </a:lnTo>
                  <a:lnTo>
                    <a:pt x="720" y="240"/>
                  </a:lnTo>
                  <a:lnTo>
                    <a:pt x="864" y="0"/>
                  </a:lnTo>
                  <a:lnTo>
                    <a:pt x="912" y="144"/>
                  </a:lnTo>
                  <a:lnTo>
                    <a:pt x="1344" y="144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pic>
          <p:nvPicPr>
            <p:cNvPr id="43021" name="Picture 53" descr="11201-cell8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62" t="21490" r="18938" b="29689"/>
            <a:stretch>
              <a:fillRect/>
            </a:stretch>
          </p:blipFill>
          <p:spPr bwMode="auto">
            <a:xfrm>
              <a:off x="1374" y="1054"/>
              <a:ext cx="138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Line 54"/>
            <p:cNvSpPr>
              <a:spLocks noChangeShapeType="1"/>
            </p:cNvSpPr>
            <p:nvPr/>
          </p:nvSpPr>
          <p:spPr bwMode="auto">
            <a:xfrm flipV="1">
              <a:off x="853" y="1053"/>
              <a:ext cx="514" cy="65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58" name="Line 55"/>
            <p:cNvSpPr>
              <a:spLocks noChangeShapeType="1"/>
            </p:cNvSpPr>
            <p:nvPr/>
          </p:nvSpPr>
          <p:spPr bwMode="auto">
            <a:xfrm>
              <a:off x="853" y="2021"/>
              <a:ext cx="521" cy="27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59" name="Line 56"/>
            <p:cNvSpPr>
              <a:spLocks noChangeShapeType="1"/>
            </p:cNvSpPr>
            <p:nvPr/>
          </p:nvSpPr>
          <p:spPr bwMode="auto">
            <a:xfrm>
              <a:off x="633" y="1445"/>
              <a:ext cx="0" cy="148"/>
            </a:xfrm>
            <a:prstGeom prst="line">
              <a:avLst/>
            </a:prstGeom>
            <a:noFill/>
            <a:ln w="25400">
              <a:solidFill>
                <a:srgbClr val="7889FB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60" name="Text Box 57"/>
            <p:cNvSpPr txBox="1">
              <a:spLocks noChangeAspect="1" noChangeArrowheads="1"/>
            </p:cNvSpPr>
            <p:nvPr/>
          </p:nvSpPr>
          <p:spPr bwMode="auto">
            <a:xfrm>
              <a:off x="303" y="1071"/>
              <a:ext cx="611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7889FB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MS PGothic" pitchFamily="34" charset="-128"/>
                </a:rPr>
                <a:t>Small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7889FB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MS PGothic" pitchFamily="34" charset="-128"/>
                </a:rPr>
                <a:t>Current</a:t>
              </a:r>
            </a:p>
          </p:txBody>
        </p:sp>
        <p:sp>
          <p:nvSpPr>
            <p:cNvPr id="61" name="AutoShape 58"/>
            <p:cNvSpPr>
              <a:spLocks noChangeAspect="1" noChangeArrowheads="1"/>
            </p:cNvSpPr>
            <p:nvPr/>
          </p:nvSpPr>
          <p:spPr bwMode="auto">
            <a:xfrm rot="10800000" flipH="1">
              <a:off x="795" y="2419"/>
              <a:ext cx="92" cy="76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62" name="Line 59"/>
            <p:cNvSpPr>
              <a:spLocks noChangeAspect="1" noChangeShapeType="1"/>
            </p:cNvSpPr>
            <p:nvPr/>
          </p:nvSpPr>
          <p:spPr bwMode="auto">
            <a:xfrm rot="-5400000">
              <a:off x="629" y="2185"/>
              <a:ext cx="0" cy="14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63" name="Text Box 60"/>
            <p:cNvSpPr txBox="1">
              <a:spLocks noChangeAspect="1" noChangeArrowheads="1"/>
            </p:cNvSpPr>
            <p:nvPr/>
          </p:nvSpPr>
          <p:spPr bwMode="auto">
            <a:xfrm>
              <a:off x="1383" y="2333"/>
              <a:ext cx="1406" cy="446"/>
            </a:xfrm>
            <a:prstGeom prst="rect">
              <a:avLst/>
            </a:prstGeom>
            <a:solidFill>
              <a:srgbClr val="7889FB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RESET (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amorph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High resistance</a:t>
              </a:r>
            </a:p>
          </p:txBody>
        </p:sp>
        <p:sp>
          <p:nvSpPr>
            <p:cNvPr id="64" name="Text Box 61"/>
            <p:cNvSpPr txBox="1">
              <a:spLocks noChangeAspect="1" noChangeArrowheads="1"/>
            </p:cNvSpPr>
            <p:nvPr/>
          </p:nvSpPr>
          <p:spPr bwMode="auto">
            <a:xfrm>
              <a:off x="135" y="2341"/>
              <a:ext cx="505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MS PGothic" pitchFamily="34" charset="-128"/>
                </a:rPr>
                <a:t>Access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MS PGothic" pitchFamily="34" charset="-128"/>
                </a:rPr>
                <a:t>Device</a:t>
              </a:r>
            </a:p>
          </p:txBody>
        </p:sp>
        <p:sp>
          <p:nvSpPr>
            <p:cNvPr id="65" name="Text Box 62"/>
            <p:cNvSpPr txBox="1">
              <a:spLocks noChangeAspect="1" noChangeArrowheads="1"/>
            </p:cNvSpPr>
            <p:nvPr/>
          </p:nvSpPr>
          <p:spPr bwMode="auto">
            <a:xfrm>
              <a:off x="101" y="1661"/>
              <a:ext cx="578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MS PGothic" pitchFamily="34" charset="-128"/>
                </a:rPr>
                <a:t>Memory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MS PGothic" pitchFamily="34" charset="-128"/>
                </a:rPr>
                <a:t>Element</a:t>
              </a:r>
            </a:p>
          </p:txBody>
        </p:sp>
        <p:sp>
          <p:nvSpPr>
            <p:cNvPr id="66" name="Text Box 63"/>
            <p:cNvSpPr txBox="1">
              <a:spLocks noChangeAspect="1" noChangeArrowheads="1"/>
            </p:cNvSpPr>
            <p:nvPr/>
          </p:nvSpPr>
          <p:spPr bwMode="auto">
            <a:xfrm>
              <a:off x="1610" y="2840"/>
              <a:ext cx="1043" cy="252"/>
            </a:xfrm>
            <a:prstGeom prst="rect">
              <a:avLst/>
            </a:prstGeom>
            <a:solidFill>
              <a:srgbClr val="7889FB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10</a:t>
              </a:r>
              <a:r>
                <a:rPr kumimoji="0" lang="en-US" sz="2000" b="0" i="0" u="none" strike="noStrike" kern="0" cap="none" spc="0" normalizeH="0" baseline="30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6</a:t>
              </a: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-10</a:t>
              </a:r>
              <a:r>
                <a:rPr kumimoji="0" lang="en-US" sz="2000" b="0" i="0" u="none" strike="noStrike" kern="0" cap="none" spc="0" normalizeH="0" baseline="30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7 </a:t>
              </a: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ymbol" pitchFamily="-107" charset="2"/>
                  <a:ea typeface="MS PGothic" pitchFamily="34" charset="-128"/>
                  <a:cs typeface="Tahoma" pitchFamily="-107" charset="0"/>
                </a:rPr>
                <a:t>W</a:t>
              </a:r>
            </a:p>
          </p:txBody>
        </p:sp>
      </p:grpSp>
      <p:pic>
        <p:nvPicPr>
          <p:cNvPr id="43015" name="Picture 2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14400"/>
            <a:ext cx="26289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Text Box 58" descr="90%"/>
          <p:cNvSpPr txBox="1">
            <a:spLocks noChangeArrowheads="1"/>
          </p:cNvSpPr>
          <p:nvPr/>
        </p:nvSpPr>
        <p:spPr bwMode="auto">
          <a:xfrm>
            <a:off x="152402" y="6553202"/>
            <a:ext cx="3386550" cy="28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999" tIns="31999" rIns="63999" bIns="3199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Photo Courtesy: Bipin Rajendran, IBM</a:t>
            </a:r>
          </a:p>
        </p:txBody>
      </p:sp>
      <p:sp>
        <p:nvSpPr>
          <p:cNvPr id="43017" name="Text Box 58" descr="90%"/>
          <p:cNvSpPr txBox="1">
            <a:spLocks noChangeArrowheads="1"/>
          </p:cNvSpPr>
          <p:nvPr/>
        </p:nvSpPr>
        <p:spPr bwMode="auto">
          <a:xfrm>
            <a:off x="3521077" y="6553202"/>
            <a:ext cx="3566086" cy="28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999" tIns="31999" rIns="63999" bIns="3199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Slide Courtesy: Moinuddin Qureshi, IBM</a:t>
            </a:r>
          </a:p>
        </p:txBody>
      </p:sp>
    </p:spTree>
    <p:extLst>
      <p:ext uri="{BB962C8B-B14F-4D97-AF65-F5344CB8AC3E}">
        <p14:creationId xmlns:p14="http://schemas.microsoft.com/office/powerpoint/2010/main" val="101210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Opportunity: PCM 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Scales better than DRAM, Flash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Requires current pulses, which scale linearly with feature size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Expected to scale to 9nm (2022 [ITRS])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Prototyped at 20nm (Raoux+, IBM JRD 2008)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Can be denser than DRAM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Can store multiple bits per cell due to large resistance range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Prototypes with 2 bits/cell in ISSCC</a:t>
            </a:r>
            <a:r>
              <a:rPr lang="ja-JP" altLang="en-US">
                <a:latin typeface="Tahoma" charset="0"/>
                <a:ea typeface="ＭＳ Ｐゴシック" charset="0"/>
              </a:rPr>
              <a:t>’</a:t>
            </a:r>
            <a:r>
              <a:rPr lang="en-US">
                <a:latin typeface="Tahoma" charset="0"/>
                <a:ea typeface="ＭＳ Ｐゴシック" charset="0"/>
              </a:rPr>
              <a:t>08, 4 bits/cell by 2012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Non-volatile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Retain data for &gt;10 years at 85C</a:t>
            </a:r>
          </a:p>
          <a:p>
            <a:pPr lvl="1"/>
            <a:endParaRPr lang="en-US">
              <a:solidFill>
                <a:srgbClr val="0000FF"/>
              </a:solidFill>
              <a:latin typeface="Tahoma" charset="0"/>
              <a:ea typeface="ＭＳ Ｐゴシック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No refresh needed, low idle power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5840896" indent="-35840896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5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117907-FFDA-F74E-9C3F-5CD2C05E7B65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6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1760132" indent="-16001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080156" indent="-16001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2400180" indent="-16001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2720204" indent="-16001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marL="0" marR="0" lvl="0" indent="0" algn="l" defTabSz="9144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fld id="{ED80AFE6-6954-7B40-A163-C288CF22933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320024" algn="l"/>
                  <a:tab pos="640048" algn="l"/>
                  <a:tab pos="960072" algn="l"/>
                  <a:tab pos="1280096" algn="l"/>
                  <a:tab pos="1600120" algn="l"/>
                  <a:tab pos="1920144" algn="l"/>
                  <a:tab pos="2240168" algn="l"/>
                  <a:tab pos="2560192" algn="l"/>
                  <a:tab pos="2880216" algn="l"/>
                  <a:tab pos="3200240" algn="l"/>
                  <a:tab pos="3520264" algn="l"/>
                  <a:tab pos="3840288" algn="l"/>
                  <a:tab pos="4160312" algn="l"/>
                  <a:tab pos="4480336" algn="l"/>
                  <a:tab pos="4800360" algn="l"/>
                  <a:tab pos="5120384" algn="l"/>
                  <a:tab pos="5440408" algn="l"/>
                  <a:tab pos="5760432" algn="l"/>
                  <a:tab pos="6080456" algn="l"/>
                  <a:tab pos="6400480" algn="l"/>
                </a:tabLst>
                <a:defRPr/>
              </a:pPr>
              <a:t>79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31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400" y="273845"/>
            <a:ext cx="8229203" cy="1145646"/>
          </a:xfrm>
        </p:spPr>
        <p:txBody>
          <a:bodyPr/>
          <a:lstStyle/>
          <a:p>
            <a:pPr eaLnBrk="1">
              <a:buClrTx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  <a:tab pos="6587160" algn="l"/>
                <a:tab pos="7093865" algn="l"/>
                <a:tab pos="7600570" algn="l"/>
                <a:tab pos="8107275" algn="l"/>
                <a:tab pos="8613980" algn="l"/>
                <a:tab pos="9120684" algn="l"/>
              </a:tabLst>
              <a:defRPr/>
            </a:pPr>
            <a:r>
              <a:rPr lang="en-US" sz="4900" b="1">
                <a:latin typeface="Calibri" charset="0"/>
                <a:cs typeface="Droid Sans" charset="0"/>
              </a:rPr>
              <a:t>PCM Resistance → Value</a:t>
            </a:r>
          </a:p>
        </p:txBody>
      </p:sp>
      <p:cxnSp>
        <p:nvCxnSpPr>
          <p:cNvPr id="13316" name="AutoShape 2"/>
          <p:cNvCxnSpPr>
            <a:cxnSpLocks noChangeShapeType="1"/>
          </p:cNvCxnSpPr>
          <p:nvPr/>
        </p:nvCxnSpPr>
        <p:spPr bwMode="auto">
          <a:xfrm>
            <a:off x="1603376" y="5077355"/>
            <a:ext cx="6585149" cy="2646"/>
          </a:xfrm>
          <a:prstGeom prst="straightConnector1">
            <a:avLst/>
          </a:prstGeom>
          <a:noFill/>
          <a:ln w="5472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6344047" y="5167312"/>
            <a:ext cx="1828602" cy="40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>
            <a:spAutoFit/>
          </a:bodyPr>
          <a:lstStyle>
            <a:lvl1pPr marL="215900" indent="-200025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marL="215900" marR="0" lvl="0" indent="-200025" algn="r" defTabSz="320024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 typeface="Times New Roman" charset="0"/>
              <a:buNone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Cell resistance</a:t>
            </a:r>
          </a:p>
        </p:txBody>
      </p:sp>
      <p:cxnSp>
        <p:nvCxnSpPr>
          <p:cNvPr id="13318" name="AutoShape 4"/>
          <p:cNvCxnSpPr>
            <a:cxnSpLocks noChangeShapeType="1"/>
          </p:cNvCxnSpPr>
          <p:nvPr/>
        </p:nvCxnSpPr>
        <p:spPr bwMode="auto">
          <a:xfrm>
            <a:off x="4826001" y="2730502"/>
            <a:ext cx="993" cy="2299229"/>
          </a:xfrm>
          <a:prstGeom prst="straightConnector1">
            <a:avLst/>
          </a:prstGeom>
          <a:noFill/>
          <a:ln w="54720">
            <a:solidFill>
              <a:srgbClr val="4F81BD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3085704" y="3352271"/>
            <a:ext cx="333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 anchor="ctr"/>
          <a:lstStyle/>
          <a:p>
            <a:pPr marL="0" marR="0" lvl="0" indent="0" algn="ctr" defTabSz="32002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1</a:t>
            </a:r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6124774" y="3352271"/>
            <a:ext cx="333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 anchor="ctr"/>
          <a:lstStyle/>
          <a:p>
            <a:pPr marL="0" marR="0" lvl="0" indent="0" algn="ctr" defTabSz="32002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0</a:t>
            </a:r>
          </a:p>
        </p:txBody>
      </p:sp>
      <p:sp>
        <p:nvSpPr>
          <p:cNvPr id="13321" name="Text Box 7"/>
          <p:cNvSpPr txBox="1">
            <a:spLocks noChangeArrowheads="1"/>
          </p:cNvSpPr>
          <p:nvPr/>
        </p:nvSpPr>
        <p:spPr bwMode="auto">
          <a:xfrm>
            <a:off x="343298" y="3536157"/>
            <a:ext cx="1200547" cy="74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>
            <a:spAutoFit/>
          </a:bodyPr>
          <a:lstStyle>
            <a:lvl1pPr marL="215900" indent="-200025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marL="215900" marR="0" lvl="0" indent="-200025" algn="r" defTabSz="320024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 typeface="Times New Roman" charset="0"/>
              <a:buNone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Cell value:</a:t>
            </a:r>
          </a:p>
        </p:txBody>
      </p:sp>
    </p:spTree>
    <p:extLst>
      <p:ext uri="{BB962C8B-B14F-4D97-AF65-F5344CB8AC3E}">
        <p14:creationId xmlns:p14="http://schemas.microsoft.com/office/powerpoint/2010/main" val="12428215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1: Minimally Changing DRAM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9640"/>
            <a:ext cx="9144000" cy="5123656"/>
          </a:xfrm>
        </p:spPr>
        <p:txBody>
          <a:bodyPr/>
          <a:lstStyle/>
          <a:p>
            <a:r>
              <a:rPr lang="en-US" dirty="0"/>
              <a:t>DRAM has great capability to perform </a:t>
            </a:r>
            <a:r>
              <a:rPr lang="en-US" dirty="0">
                <a:solidFill>
                  <a:srgbClr val="0000FF"/>
                </a:solidFill>
              </a:rPr>
              <a:t>bulk data movement and computation </a:t>
            </a:r>
            <a:r>
              <a:rPr lang="en-US" dirty="0"/>
              <a:t>internally with small changes</a:t>
            </a:r>
          </a:p>
          <a:p>
            <a:pPr lvl="1"/>
            <a:r>
              <a:rPr lang="en-US" dirty="0"/>
              <a:t>Can exploit internal bandwidth to move data</a:t>
            </a:r>
          </a:p>
          <a:p>
            <a:pPr lvl="1"/>
            <a:r>
              <a:rPr lang="en-US" dirty="0"/>
              <a:t>Can exploit analog computation capability</a:t>
            </a:r>
          </a:p>
          <a:p>
            <a:pPr lvl="1"/>
            <a:r>
              <a:rPr lang="en-US" dirty="0"/>
              <a:t>…</a:t>
            </a:r>
          </a:p>
          <a:p>
            <a:pPr lvl="1"/>
            <a:endParaRPr lang="en-US" dirty="0"/>
          </a:p>
          <a:p>
            <a:r>
              <a:rPr lang="en-US" dirty="0"/>
              <a:t>Examples: </a:t>
            </a:r>
            <a:r>
              <a:rPr lang="en-US" dirty="0" err="1"/>
              <a:t>RowClone</a:t>
            </a:r>
            <a:r>
              <a:rPr lang="en-US" dirty="0"/>
              <a:t>, In-DRAM AND/OR, Gather/Scatter DRAM</a:t>
            </a:r>
          </a:p>
          <a:p>
            <a:pPr lvl="1"/>
            <a:r>
              <a:rPr lang="en-US" altLang="ja-JP" dirty="0">
                <a:solidFill>
                  <a:srgbClr val="0000FF"/>
                </a:solidFill>
                <a:latin typeface="Tahoma" charset="0"/>
                <a:ea typeface="ＭＳ Ｐゴシック"/>
                <a:hlinkClick r:id="rId2"/>
              </a:rPr>
              <a:t>RowClone: Fast and Efficient In-DRAM Copy and Initialization of Bulk Data</a:t>
            </a:r>
            <a:r>
              <a:rPr lang="en-US" altLang="ja-JP" dirty="0">
                <a:solidFill>
                  <a:srgbClr val="000000"/>
                </a:solidFill>
                <a:latin typeface="Tahoma" charset="0"/>
                <a:ea typeface="ＭＳ Ｐゴシック"/>
              </a:rPr>
              <a:t> (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  <a:ea typeface="ＭＳ Ｐゴシック"/>
              </a:rPr>
              <a:t>Seshadri et al., MICRO 2013</a:t>
            </a:r>
            <a:r>
              <a:rPr lang="en-US" altLang="ja-JP" dirty="0">
                <a:solidFill>
                  <a:srgbClr val="000000"/>
                </a:solidFill>
                <a:latin typeface="Tahoma" charset="0"/>
                <a:ea typeface="ＭＳ Ｐゴシック"/>
              </a:rPr>
              <a:t>)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FF"/>
                </a:solidFill>
                <a:hlinkClick r:id="rId3"/>
              </a:rPr>
              <a:t>Fast Bulk Bitwise AND and OR in DRAM</a:t>
            </a:r>
            <a:r>
              <a:rPr lang="en-US" dirty="0"/>
              <a:t> (</a:t>
            </a:r>
            <a:r>
              <a:rPr lang="en-US" dirty="0">
                <a:solidFill>
                  <a:srgbClr val="0000FF"/>
                </a:solidFill>
              </a:rPr>
              <a:t>Seshadri et al., IEEE CAL 2015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hlinkClick r:id="rId4"/>
              </a:rPr>
              <a:t>Gather-Scatter DRAM: In-DRAM Address Translation to Improve the Spatial Locality of Non-unit Strided Accesses</a:t>
            </a:r>
            <a:r>
              <a:rPr lang="en-US" dirty="0"/>
              <a:t> </a:t>
            </a:r>
            <a:r>
              <a:rPr lang="en-US" altLang="ja-JP" dirty="0">
                <a:solidFill>
                  <a:srgbClr val="000000"/>
                </a:solidFill>
                <a:latin typeface="Tahoma" charset="0"/>
                <a:ea typeface="ＭＳ Ｐゴシック"/>
              </a:rPr>
              <a:t>(</a:t>
            </a:r>
            <a:r>
              <a:rPr lang="en-US" altLang="ja-JP" dirty="0" err="1">
                <a:solidFill>
                  <a:srgbClr val="0000FF"/>
                </a:solidFill>
                <a:latin typeface="Tahoma" charset="0"/>
                <a:ea typeface="ＭＳ Ｐゴシック"/>
              </a:rPr>
              <a:t>Seshadri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  <a:ea typeface="ＭＳ Ｐゴシック"/>
              </a:rPr>
              <a:t> et al., MICRO 2015</a:t>
            </a:r>
            <a:r>
              <a:rPr lang="en-US" altLang="ja-JP" dirty="0">
                <a:solidFill>
                  <a:srgbClr val="000000"/>
                </a:solidFill>
                <a:latin typeface="Tahoma" charset="0"/>
                <a:ea typeface="ＭＳ Ｐゴシック"/>
              </a:rPr>
              <a:t>)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594FA-E141-4234-AE05-360401972BE7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ＭＳ Ｐゴシック" charset="-128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2949BA-4A89-4322-AD39-B5E9307F1DD0}"/>
              </a:ext>
            </a:extLst>
          </p:cNvPr>
          <p:cNvSpPr/>
          <p:nvPr/>
        </p:nvSpPr>
        <p:spPr>
          <a:xfrm>
            <a:off x="152400" y="6477000"/>
            <a:ext cx="152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565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1760132" indent="-16001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080156" indent="-16001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2400180" indent="-16001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2720204" indent="-16001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marL="0" marR="0" lvl="0" indent="0" algn="l" defTabSz="9144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fld id="{E90779AF-54B2-494F-861B-5F6FC6831A6F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320024" algn="l"/>
                  <a:tab pos="640048" algn="l"/>
                  <a:tab pos="960072" algn="l"/>
                  <a:tab pos="1280096" algn="l"/>
                  <a:tab pos="1600120" algn="l"/>
                  <a:tab pos="1920144" algn="l"/>
                  <a:tab pos="2240168" algn="l"/>
                  <a:tab pos="2560192" algn="l"/>
                  <a:tab pos="2880216" algn="l"/>
                  <a:tab pos="3200240" algn="l"/>
                  <a:tab pos="3520264" algn="l"/>
                  <a:tab pos="3840288" algn="l"/>
                  <a:tab pos="4160312" algn="l"/>
                  <a:tab pos="4480336" algn="l"/>
                  <a:tab pos="4800360" algn="l"/>
                  <a:tab pos="5120384" algn="l"/>
                  <a:tab pos="5440408" algn="l"/>
                  <a:tab pos="5760432" algn="l"/>
                  <a:tab pos="6080456" algn="l"/>
                  <a:tab pos="6400480" algn="l"/>
                </a:tabLst>
                <a:defRPr/>
              </a:pPr>
              <a:t>80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36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400" y="273845"/>
            <a:ext cx="8229203" cy="1145646"/>
          </a:xfrm>
        </p:spPr>
        <p:txBody>
          <a:bodyPr/>
          <a:lstStyle/>
          <a:p>
            <a:pPr eaLnBrk="1">
              <a:buClrTx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  <a:tab pos="6587160" algn="l"/>
                <a:tab pos="7093865" algn="l"/>
                <a:tab pos="7600570" algn="l"/>
                <a:tab pos="8107275" algn="l"/>
                <a:tab pos="8613980" algn="l"/>
                <a:tab pos="9120684" algn="l"/>
              </a:tabLst>
              <a:defRPr/>
            </a:pPr>
            <a:r>
              <a:rPr lang="en-US" sz="4900" b="1" dirty="0">
                <a:latin typeface="Calibri" charset="0"/>
                <a:cs typeface="Droid Sans" charset="0"/>
              </a:rPr>
              <a:t>Multi-Level Cell PCM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400" y="1604699"/>
            <a:ext cx="8046641" cy="4643438"/>
          </a:xfrm>
        </p:spPr>
        <p:txBody>
          <a:bodyPr/>
          <a:lstStyle/>
          <a:p>
            <a:pPr marL="291134" indent="-217794" eaLnBrk="1">
              <a:lnSpc>
                <a:spcPct val="100000"/>
              </a:lnSpc>
              <a:buSzPct val="45000"/>
              <a:buFont typeface="Wingdings" charset="0"/>
              <a:buChar char=""/>
              <a:tabLst>
                <a:tab pos="291134" algn="l"/>
                <a:tab pos="370028" algn="l"/>
                <a:tab pos="690052" algn="l"/>
                <a:tab pos="1010076" algn="l"/>
                <a:tab pos="1330101" algn="l"/>
                <a:tab pos="1650125" algn="l"/>
                <a:tab pos="1970149" algn="l"/>
                <a:tab pos="2290173" algn="l"/>
                <a:tab pos="2610196" algn="l"/>
                <a:tab pos="2930220" algn="l"/>
                <a:tab pos="3250244" algn="l"/>
                <a:tab pos="3570269" algn="l"/>
                <a:tab pos="3890293" algn="l"/>
                <a:tab pos="4210317" algn="l"/>
                <a:tab pos="4530341" algn="l"/>
                <a:tab pos="4850364" algn="l"/>
                <a:tab pos="5170388" algn="l"/>
                <a:tab pos="5490412" algn="l"/>
                <a:tab pos="5810437" algn="l"/>
                <a:tab pos="6130461" algn="l"/>
                <a:tab pos="6450485" algn="l"/>
                <a:tab pos="6587160" algn="l"/>
                <a:tab pos="7093865" algn="l"/>
                <a:tab pos="7600570" algn="l"/>
                <a:tab pos="8107275" algn="l"/>
                <a:tab pos="8613980" algn="l"/>
              </a:tabLst>
              <a:defRPr/>
            </a:pPr>
            <a:r>
              <a:rPr lang="en-US" dirty="0">
                <a:latin typeface="Calibri" charset="0"/>
                <a:cs typeface="Droid Sans" charset="0"/>
              </a:rPr>
              <a:t>Multi-level cell: more than 1 bit per cell</a:t>
            </a:r>
          </a:p>
          <a:p>
            <a:pPr marL="593378" lvl="1" indent="-222239" eaLnBrk="1">
              <a:lnSpc>
                <a:spcPct val="100000"/>
              </a:lnSpc>
              <a:buSzPct val="75000"/>
              <a:buFont typeface="Symbol" charset="0"/>
              <a:buChar char=""/>
              <a:tabLst>
                <a:tab pos="291134" algn="l"/>
                <a:tab pos="370028" algn="l"/>
                <a:tab pos="690052" algn="l"/>
                <a:tab pos="1010076" algn="l"/>
                <a:tab pos="1330101" algn="l"/>
                <a:tab pos="1650125" algn="l"/>
                <a:tab pos="1970149" algn="l"/>
                <a:tab pos="2290173" algn="l"/>
                <a:tab pos="2610196" algn="l"/>
                <a:tab pos="2930220" algn="l"/>
                <a:tab pos="3250244" algn="l"/>
                <a:tab pos="3570269" algn="l"/>
                <a:tab pos="3890293" algn="l"/>
                <a:tab pos="4210317" algn="l"/>
                <a:tab pos="4530341" algn="l"/>
                <a:tab pos="4850364" algn="l"/>
                <a:tab pos="5170388" algn="l"/>
                <a:tab pos="5490412" algn="l"/>
                <a:tab pos="5810437" algn="l"/>
                <a:tab pos="6130461" algn="l"/>
                <a:tab pos="6450485" algn="l"/>
                <a:tab pos="6587160" algn="l"/>
                <a:tab pos="7093865" algn="l"/>
                <a:tab pos="7600570" algn="l"/>
                <a:tab pos="8107275" algn="l"/>
                <a:tab pos="8613980" algn="l"/>
              </a:tabLst>
              <a:defRPr/>
            </a:pPr>
            <a:r>
              <a:rPr lang="en-US" sz="2500" dirty="0">
                <a:latin typeface="Calibri" charset="0"/>
                <a:ea typeface="Droid Sans" charset="0"/>
                <a:cs typeface="Droid Sans" charset="0"/>
              </a:rPr>
              <a:t>Further increases density by 2 to 4x [Lee+,ISCA'09]</a:t>
            </a:r>
          </a:p>
          <a:p>
            <a:pPr marL="291134" indent="-217794" eaLnBrk="1">
              <a:lnSpc>
                <a:spcPct val="100000"/>
              </a:lnSpc>
              <a:buClrTx/>
              <a:buSzPct val="45000"/>
              <a:tabLst>
                <a:tab pos="291134" algn="l"/>
                <a:tab pos="370028" algn="l"/>
                <a:tab pos="690052" algn="l"/>
                <a:tab pos="1010076" algn="l"/>
                <a:tab pos="1330101" algn="l"/>
                <a:tab pos="1650125" algn="l"/>
                <a:tab pos="1970149" algn="l"/>
                <a:tab pos="2290173" algn="l"/>
                <a:tab pos="2610196" algn="l"/>
                <a:tab pos="2930220" algn="l"/>
                <a:tab pos="3250244" algn="l"/>
                <a:tab pos="3570269" algn="l"/>
                <a:tab pos="3890293" algn="l"/>
                <a:tab pos="4210317" algn="l"/>
                <a:tab pos="4530341" algn="l"/>
                <a:tab pos="4850364" algn="l"/>
                <a:tab pos="5170388" algn="l"/>
                <a:tab pos="5490412" algn="l"/>
                <a:tab pos="5810437" algn="l"/>
                <a:tab pos="6130461" algn="l"/>
                <a:tab pos="6450485" algn="l"/>
                <a:tab pos="6587160" algn="l"/>
                <a:tab pos="7093865" algn="l"/>
                <a:tab pos="7600570" algn="l"/>
                <a:tab pos="8107275" algn="l"/>
                <a:tab pos="8613980" algn="l"/>
              </a:tabLst>
              <a:defRPr/>
            </a:pPr>
            <a:endParaRPr lang="en-US" dirty="0">
              <a:latin typeface="Calibri" charset="0"/>
              <a:cs typeface="Droid Sans" charset="0"/>
            </a:endParaRPr>
          </a:p>
          <a:p>
            <a:pPr marL="291134" indent="-217794" eaLnBrk="1">
              <a:lnSpc>
                <a:spcPct val="100000"/>
              </a:lnSpc>
              <a:buSzPct val="45000"/>
              <a:buFont typeface="Wingdings" charset="0"/>
              <a:buChar char=""/>
              <a:tabLst>
                <a:tab pos="291134" algn="l"/>
                <a:tab pos="370028" algn="l"/>
                <a:tab pos="690052" algn="l"/>
                <a:tab pos="1010076" algn="l"/>
                <a:tab pos="1330101" algn="l"/>
                <a:tab pos="1650125" algn="l"/>
                <a:tab pos="1970149" algn="l"/>
                <a:tab pos="2290173" algn="l"/>
                <a:tab pos="2610196" algn="l"/>
                <a:tab pos="2930220" algn="l"/>
                <a:tab pos="3250244" algn="l"/>
                <a:tab pos="3570269" algn="l"/>
                <a:tab pos="3890293" algn="l"/>
                <a:tab pos="4210317" algn="l"/>
                <a:tab pos="4530341" algn="l"/>
                <a:tab pos="4850364" algn="l"/>
                <a:tab pos="5170388" algn="l"/>
                <a:tab pos="5490412" algn="l"/>
                <a:tab pos="5810437" algn="l"/>
                <a:tab pos="6130461" algn="l"/>
                <a:tab pos="6450485" algn="l"/>
                <a:tab pos="6587160" algn="l"/>
                <a:tab pos="7093865" algn="l"/>
                <a:tab pos="7600570" algn="l"/>
                <a:tab pos="8107275" algn="l"/>
                <a:tab pos="8613980" algn="l"/>
              </a:tabLst>
              <a:defRPr/>
            </a:pPr>
            <a:r>
              <a:rPr lang="en-US" dirty="0">
                <a:latin typeface="Calibri" charset="0"/>
                <a:cs typeface="Droid Sans" charset="0"/>
              </a:rPr>
              <a:t>But MLC-PCM also has drawbacks</a:t>
            </a:r>
          </a:p>
          <a:p>
            <a:pPr marL="593378" lvl="1" indent="-222239" eaLnBrk="1">
              <a:lnSpc>
                <a:spcPct val="100000"/>
              </a:lnSpc>
              <a:buSzPct val="75000"/>
              <a:buFont typeface="Symbol" charset="0"/>
              <a:buChar char=""/>
              <a:tabLst>
                <a:tab pos="291134" algn="l"/>
                <a:tab pos="370028" algn="l"/>
                <a:tab pos="690052" algn="l"/>
                <a:tab pos="1010076" algn="l"/>
                <a:tab pos="1330101" algn="l"/>
                <a:tab pos="1650125" algn="l"/>
                <a:tab pos="1970149" algn="l"/>
                <a:tab pos="2290173" algn="l"/>
                <a:tab pos="2610196" algn="l"/>
                <a:tab pos="2930220" algn="l"/>
                <a:tab pos="3250244" algn="l"/>
                <a:tab pos="3570269" algn="l"/>
                <a:tab pos="3890293" algn="l"/>
                <a:tab pos="4210317" algn="l"/>
                <a:tab pos="4530341" algn="l"/>
                <a:tab pos="4850364" algn="l"/>
                <a:tab pos="5170388" algn="l"/>
                <a:tab pos="5490412" algn="l"/>
                <a:tab pos="5810437" algn="l"/>
                <a:tab pos="6130461" algn="l"/>
                <a:tab pos="6450485" algn="l"/>
                <a:tab pos="6587160" algn="l"/>
                <a:tab pos="7093865" algn="l"/>
                <a:tab pos="7600570" algn="l"/>
                <a:tab pos="8107275" algn="l"/>
                <a:tab pos="8613980" algn="l"/>
              </a:tabLst>
              <a:defRPr/>
            </a:pPr>
            <a:r>
              <a:rPr lang="en-US" sz="2500" dirty="0">
                <a:latin typeface="Calibri" charset="0"/>
                <a:ea typeface="Droid Sans" charset="0"/>
                <a:cs typeface="Droid Sans" charset="0"/>
              </a:rPr>
              <a:t>Higher latency and energy than single-level cell PCM</a:t>
            </a:r>
          </a:p>
        </p:txBody>
      </p:sp>
    </p:spTree>
    <p:extLst>
      <p:ext uri="{BB962C8B-B14F-4D97-AF65-F5344CB8AC3E}">
        <p14:creationId xmlns:p14="http://schemas.microsoft.com/office/powerpoint/2010/main" val="16003596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1760132" indent="-16001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080156" indent="-16001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2400180" indent="-16001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2720204" indent="-16001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marL="0" marR="0" lvl="0" indent="0" algn="l" defTabSz="9144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fld id="{2F3510F2-0B90-8C47-8010-5554990E327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320024" algn="l"/>
                  <a:tab pos="640048" algn="l"/>
                  <a:tab pos="960072" algn="l"/>
                  <a:tab pos="1280096" algn="l"/>
                  <a:tab pos="1600120" algn="l"/>
                  <a:tab pos="1920144" algn="l"/>
                  <a:tab pos="2240168" algn="l"/>
                  <a:tab pos="2560192" algn="l"/>
                  <a:tab pos="2880216" algn="l"/>
                  <a:tab pos="3200240" algn="l"/>
                  <a:tab pos="3520264" algn="l"/>
                  <a:tab pos="3840288" algn="l"/>
                  <a:tab pos="4160312" algn="l"/>
                  <a:tab pos="4480336" algn="l"/>
                  <a:tab pos="4800360" algn="l"/>
                  <a:tab pos="5120384" algn="l"/>
                  <a:tab pos="5440408" algn="l"/>
                  <a:tab pos="5760432" algn="l"/>
                  <a:tab pos="6080456" algn="l"/>
                  <a:tab pos="6400480" algn="l"/>
                </a:tabLst>
                <a:defRPr/>
              </a:pPr>
              <a:t>81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41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400" y="273845"/>
            <a:ext cx="8229203" cy="1145646"/>
          </a:xfrm>
        </p:spPr>
        <p:txBody>
          <a:bodyPr/>
          <a:lstStyle/>
          <a:p>
            <a:pPr eaLnBrk="1">
              <a:buClrTx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  <a:tab pos="6587160" algn="l"/>
                <a:tab pos="7093865" algn="l"/>
                <a:tab pos="7600570" algn="l"/>
                <a:tab pos="8107275" algn="l"/>
                <a:tab pos="8613980" algn="l"/>
                <a:tab pos="9120684" algn="l"/>
              </a:tabLst>
              <a:defRPr/>
            </a:pPr>
            <a:r>
              <a:rPr lang="en-US" sz="4900" b="1">
                <a:latin typeface="Calibri" charset="0"/>
                <a:cs typeface="Droid Sans" charset="0"/>
              </a:rPr>
              <a:t>MLC-PCM Resistance → Value</a:t>
            </a:r>
          </a:p>
        </p:txBody>
      </p:sp>
      <p:cxnSp>
        <p:nvCxnSpPr>
          <p:cNvPr id="17412" name="AutoShape 2"/>
          <p:cNvCxnSpPr>
            <a:cxnSpLocks noChangeShapeType="1"/>
          </p:cNvCxnSpPr>
          <p:nvPr/>
        </p:nvCxnSpPr>
        <p:spPr bwMode="auto">
          <a:xfrm>
            <a:off x="1603376" y="5077355"/>
            <a:ext cx="6585149" cy="2646"/>
          </a:xfrm>
          <a:prstGeom prst="straightConnector1">
            <a:avLst/>
          </a:prstGeom>
          <a:noFill/>
          <a:ln w="5472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6344047" y="5167312"/>
            <a:ext cx="1828602" cy="40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>
            <a:spAutoFit/>
          </a:bodyPr>
          <a:lstStyle>
            <a:lvl1pPr marL="215900" indent="-200025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marL="215900" marR="0" lvl="0" indent="-200025" algn="r" defTabSz="320024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 typeface="Times New Roman" charset="0"/>
              <a:buNone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Cell resistance</a:t>
            </a:r>
          </a:p>
        </p:txBody>
      </p:sp>
      <p:cxnSp>
        <p:nvCxnSpPr>
          <p:cNvPr id="17414" name="AutoShape 4"/>
          <p:cNvCxnSpPr>
            <a:cxnSpLocks noChangeShapeType="1"/>
          </p:cNvCxnSpPr>
          <p:nvPr/>
        </p:nvCxnSpPr>
        <p:spPr bwMode="auto">
          <a:xfrm>
            <a:off x="3388321" y="2717271"/>
            <a:ext cx="1984" cy="2315104"/>
          </a:xfrm>
          <a:prstGeom prst="straightConnector1">
            <a:avLst/>
          </a:prstGeom>
          <a:noFill/>
          <a:ln w="54720">
            <a:solidFill>
              <a:srgbClr val="4F81BD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7415" name="AutoShape 5"/>
          <p:cNvCxnSpPr>
            <a:cxnSpLocks noChangeShapeType="1"/>
          </p:cNvCxnSpPr>
          <p:nvPr/>
        </p:nvCxnSpPr>
        <p:spPr bwMode="auto">
          <a:xfrm>
            <a:off x="6336110" y="2730502"/>
            <a:ext cx="1984" cy="2299229"/>
          </a:xfrm>
          <a:prstGeom prst="straightConnector1">
            <a:avLst/>
          </a:prstGeom>
          <a:noFill/>
          <a:ln w="54720">
            <a:solidFill>
              <a:srgbClr val="4F81BD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7416" name="AutoShape 6"/>
          <p:cNvCxnSpPr>
            <a:cxnSpLocks noChangeShapeType="1"/>
          </p:cNvCxnSpPr>
          <p:nvPr/>
        </p:nvCxnSpPr>
        <p:spPr bwMode="auto">
          <a:xfrm>
            <a:off x="4826001" y="2730502"/>
            <a:ext cx="993" cy="2299229"/>
          </a:xfrm>
          <a:prstGeom prst="straightConnector1">
            <a:avLst/>
          </a:prstGeom>
          <a:noFill/>
          <a:ln w="54720">
            <a:solidFill>
              <a:srgbClr val="4F81BD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7417" name="Rectangle 7"/>
          <p:cNvSpPr>
            <a:spLocks noChangeArrowheads="1"/>
          </p:cNvSpPr>
          <p:nvPr/>
        </p:nvSpPr>
        <p:spPr bwMode="auto">
          <a:xfrm>
            <a:off x="2171899" y="3352271"/>
            <a:ext cx="333375" cy="762000"/>
          </a:xfrm>
          <a:prstGeom prst="rect">
            <a:avLst/>
          </a:prstGeom>
          <a:gradFill rotWithShape="0">
            <a:gsLst>
              <a:gs pos="0">
                <a:srgbClr val="CE3B37"/>
              </a:gs>
              <a:gs pos="100000">
                <a:srgbClr val="9B2D2A"/>
              </a:gs>
            </a:gsLst>
            <a:lin ang="5400000" scaled="1"/>
          </a:gradFill>
          <a:ln w="9360">
            <a:solidFill>
              <a:srgbClr val="BE4B4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 anchor="ctr"/>
          <a:lstStyle/>
          <a:p>
            <a:pPr marL="0" marR="0" lvl="0" indent="0" algn="ctr" defTabSz="32002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1</a:t>
            </a:r>
          </a:p>
        </p:txBody>
      </p:sp>
      <p:sp>
        <p:nvSpPr>
          <p:cNvPr id="17418" name="Rectangle 8"/>
          <p:cNvSpPr>
            <a:spLocks noChangeArrowheads="1"/>
          </p:cNvSpPr>
          <p:nvPr/>
        </p:nvSpPr>
        <p:spPr bwMode="auto">
          <a:xfrm>
            <a:off x="2505274" y="3352271"/>
            <a:ext cx="333375" cy="762000"/>
          </a:xfrm>
          <a:prstGeom prst="rect">
            <a:avLst/>
          </a:prstGeom>
          <a:gradFill rotWithShape="0">
            <a:gsLst>
              <a:gs pos="0">
                <a:srgbClr val="CE3B37"/>
              </a:gs>
              <a:gs pos="100000">
                <a:srgbClr val="9B2D2A"/>
              </a:gs>
            </a:gsLst>
            <a:lin ang="5400000" scaled="1"/>
          </a:gradFill>
          <a:ln w="9360">
            <a:solidFill>
              <a:srgbClr val="BE4B4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 anchor="ctr"/>
          <a:lstStyle/>
          <a:p>
            <a:pPr marL="0" marR="0" lvl="0" indent="0" algn="ctr" defTabSz="32002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1</a:t>
            </a:r>
          </a:p>
        </p:txBody>
      </p:sp>
      <p:sp>
        <p:nvSpPr>
          <p:cNvPr id="17419" name="Rectangle 9"/>
          <p:cNvSpPr>
            <a:spLocks noChangeArrowheads="1"/>
          </p:cNvSpPr>
          <p:nvPr/>
        </p:nvSpPr>
        <p:spPr bwMode="auto">
          <a:xfrm>
            <a:off x="6743899" y="3352271"/>
            <a:ext cx="333375" cy="762000"/>
          </a:xfrm>
          <a:prstGeom prst="rect">
            <a:avLst/>
          </a:prstGeom>
          <a:gradFill rotWithShape="0">
            <a:gsLst>
              <a:gs pos="0">
                <a:srgbClr val="9CC746"/>
              </a:gs>
              <a:gs pos="100000">
                <a:srgbClr val="769535"/>
              </a:gs>
            </a:gsLst>
            <a:lin ang="5400000" scaled="1"/>
          </a:gradFill>
          <a:ln w="9360">
            <a:solidFill>
              <a:srgbClr val="98B95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 anchor="ctr"/>
          <a:lstStyle/>
          <a:p>
            <a:pPr marL="0" marR="0" lvl="0" indent="0" algn="ctr" defTabSz="32002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0</a:t>
            </a:r>
          </a:p>
        </p:txBody>
      </p:sp>
      <p:sp>
        <p:nvSpPr>
          <p:cNvPr id="17420" name="Rectangle 10"/>
          <p:cNvSpPr>
            <a:spLocks noChangeArrowheads="1"/>
          </p:cNvSpPr>
          <p:nvPr/>
        </p:nvSpPr>
        <p:spPr bwMode="auto">
          <a:xfrm>
            <a:off x="7077274" y="3352271"/>
            <a:ext cx="333375" cy="762000"/>
          </a:xfrm>
          <a:prstGeom prst="rect">
            <a:avLst/>
          </a:prstGeom>
          <a:gradFill rotWithShape="0">
            <a:gsLst>
              <a:gs pos="0">
                <a:srgbClr val="9CC746"/>
              </a:gs>
              <a:gs pos="100000">
                <a:srgbClr val="769535"/>
              </a:gs>
            </a:gsLst>
            <a:lin ang="5400000" scaled="1"/>
          </a:gradFill>
          <a:ln w="9360">
            <a:solidFill>
              <a:srgbClr val="98B95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 anchor="ctr"/>
          <a:lstStyle/>
          <a:p>
            <a:pPr marL="0" marR="0" lvl="0" indent="0" algn="ctr" defTabSz="32002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0</a:t>
            </a:r>
          </a:p>
        </p:txBody>
      </p:sp>
      <p:sp>
        <p:nvSpPr>
          <p:cNvPr id="17421" name="Rectangle 11"/>
          <p:cNvSpPr>
            <a:spLocks noChangeArrowheads="1"/>
          </p:cNvSpPr>
          <p:nvPr/>
        </p:nvSpPr>
        <p:spPr bwMode="auto">
          <a:xfrm>
            <a:off x="5276454" y="3352271"/>
            <a:ext cx="333375" cy="762000"/>
          </a:xfrm>
          <a:prstGeom prst="rect">
            <a:avLst/>
          </a:prstGeom>
          <a:gradFill rotWithShape="0">
            <a:gsLst>
              <a:gs pos="0">
                <a:srgbClr val="7B57A8"/>
              </a:gs>
              <a:gs pos="100000">
                <a:srgbClr val="5D417E"/>
              </a:gs>
            </a:gsLst>
            <a:lin ang="5400000" scaled="1"/>
          </a:gradFill>
          <a:ln w="9360">
            <a:solidFill>
              <a:srgbClr val="7D60A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 anchor="ctr"/>
          <a:lstStyle/>
          <a:p>
            <a:pPr marL="0" marR="0" lvl="0" indent="0" algn="ctr" defTabSz="32002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0</a:t>
            </a:r>
          </a:p>
        </p:txBody>
      </p:sp>
      <p:sp>
        <p:nvSpPr>
          <p:cNvPr id="17422" name="Rectangle 12"/>
          <p:cNvSpPr>
            <a:spLocks noChangeArrowheads="1"/>
          </p:cNvSpPr>
          <p:nvPr/>
        </p:nvSpPr>
        <p:spPr bwMode="auto">
          <a:xfrm>
            <a:off x="5609829" y="3352271"/>
            <a:ext cx="333375" cy="762000"/>
          </a:xfrm>
          <a:prstGeom prst="rect">
            <a:avLst/>
          </a:prstGeom>
          <a:gradFill rotWithShape="0">
            <a:gsLst>
              <a:gs pos="0">
                <a:srgbClr val="7B57A8"/>
              </a:gs>
              <a:gs pos="100000">
                <a:srgbClr val="5D417E"/>
              </a:gs>
            </a:gsLst>
            <a:lin ang="5400000" scaled="1"/>
          </a:gradFill>
          <a:ln w="9360">
            <a:solidFill>
              <a:srgbClr val="7D60A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 anchor="ctr"/>
          <a:lstStyle/>
          <a:p>
            <a:pPr marL="0" marR="0" lvl="0" indent="0" algn="ctr" defTabSz="32002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1</a:t>
            </a:r>
          </a:p>
        </p:txBody>
      </p:sp>
      <p:sp>
        <p:nvSpPr>
          <p:cNvPr id="17423" name="Rectangle 13"/>
          <p:cNvSpPr>
            <a:spLocks noChangeArrowheads="1"/>
          </p:cNvSpPr>
          <p:nvPr/>
        </p:nvSpPr>
        <p:spPr bwMode="auto">
          <a:xfrm>
            <a:off x="3772298" y="3352271"/>
            <a:ext cx="333375" cy="762000"/>
          </a:xfrm>
          <a:prstGeom prst="rect">
            <a:avLst/>
          </a:prstGeom>
          <a:gradFill rotWithShape="0">
            <a:gsLst>
              <a:gs pos="0">
                <a:srgbClr val="FF8F26"/>
              </a:gs>
              <a:gs pos="100000">
                <a:srgbClr val="CB6C1D"/>
              </a:gs>
            </a:gsLst>
            <a:lin ang="5400000" scaled="1"/>
          </a:gradFill>
          <a:ln w="9360">
            <a:solidFill>
              <a:srgbClr val="F6924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 anchor="ctr"/>
          <a:lstStyle/>
          <a:p>
            <a:pPr marL="0" marR="0" lvl="0" indent="0" algn="ctr" defTabSz="32002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1</a:t>
            </a:r>
          </a:p>
        </p:txBody>
      </p:sp>
      <p:sp>
        <p:nvSpPr>
          <p:cNvPr id="17424" name="Rectangle 14"/>
          <p:cNvSpPr>
            <a:spLocks noChangeArrowheads="1"/>
          </p:cNvSpPr>
          <p:nvPr/>
        </p:nvSpPr>
        <p:spPr bwMode="auto">
          <a:xfrm>
            <a:off x="4104681" y="3352271"/>
            <a:ext cx="333375" cy="762000"/>
          </a:xfrm>
          <a:prstGeom prst="rect">
            <a:avLst/>
          </a:prstGeom>
          <a:gradFill rotWithShape="0">
            <a:gsLst>
              <a:gs pos="0">
                <a:srgbClr val="FF8F26"/>
              </a:gs>
              <a:gs pos="100000">
                <a:srgbClr val="CB6C1D"/>
              </a:gs>
            </a:gsLst>
            <a:lin ang="5400000" scaled="1"/>
          </a:gradFill>
          <a:ln w="9360">
            <a:solidFill>
              <a:srgbClr val="F6924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 anchor="ctr"/>
          <a:lstStyle/>
          <a:p>
            <a:pPr marL="0" marR="0" lvl="0" indent="0" algn="ctr" defTabSz="32002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0</a:t>
            </a:r>
          </a:p>
        </p:txBody>
      </p:sp>
      <p:sp>
        <p:nvSpPr>
          <p:cNvPr id="17425" name="Text Box 15"/>
          <p:cNvSpPr txBox="1">
            <a:spLocks noChangeArrowheads="1"/>
          </p:cNvSpPr>
          <p:nvPr/>
        </p:nvSpPr>
        <p:spPr bwMode="auto">
          <a:xfrm>
            <a:off x="343298" y="3537479"/>
            <a:ext cx="1200547" cy="74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>
            <a:spAutoFit/>
          </a:bodyPr>
          <a:lstStyle>
            <a:lvl1pPr marL="215900" indent="-200025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marL="215900" marR="0" lvl="0" indent="-200025" algn="r" defTabSz="320024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 typeface="Times New Roman" charset="0"/>
              <a:buNone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Cell value:</a:t>
            </a:r>
          </a:p>
        </p:txBody>
      </p:sp>
      <p:sp>
        <p:nvSpPr>
          <p:cNvPr id="17426" name="Text Box 16"/>
          <p:cNvSpPr txBox="1">
            <a:spLocks noChangeArrowheads="1"/>
          </p:cNvSpPr>
          <p:nvPr/>
        </p:nvSpPr>
        <p:spPr bwMode="auto">
          <a:xfrm>
            <a:off x="1714501" y="2448720"/>
            <a:ext cx="799703" cy="450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>
            <a:spAutoFit/>
          </a:bodyPr>
          <a:lstStyle>
            <a:lvl1pPr marL="215900" indent="-200025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marL="215900" marR="0" lvl="0" indent="-200025" algn="ctr" defTabSz="320024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 typeface="Times New Roman" charset="0"/>
              <a:buNone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/>
            </a:pP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Bit 1</a:t>
            </a:r>
          </a:p>
        </p:txBody>
      </p:sp>
      <p:sp>
        <p:nvSpPr>
          <p:cNvPr id="17427" name="Text Box 17"/>
          <p:cNvSpPr txBox="1">
            <a:spLocks noChangeArrowheads="1"/>
          </p:cNvSpPr>
          <p:nvPr/>
        </p:nvSpPr>
        <p:spPr bwMode="auto">
          <a:xfrm>
            <a:off x="2514203" y="2448720"/>
            <a:ext cx="857250" cy="450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>
            <a:spAutoFit/>
          </a:bodyPr>
          <a:lstStyle>
            <a:lvl1pPr marL="215900" indent="-200025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marL="215900" marR="0" lvl="0" indent="-200025" algn="ctr" defTabSz="320024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 typeface="Times New Roman" charset="0"/>
              <a:buNone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/>
            </a:pP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Bit 0</a:t>
            </a:r>
          </a:p>
        </p:txBody>
      </p:sp>
      <p:cxnSp>
        <p:nvCxnSpPr>
          <p:cNvPr id="17428" name="AutoShape 18"/>
          <p:cNvCxnSpPr>
            <a:cxnSpLocks noChangeShapeType="1"/>
            <a:stCxn id="17426" idx="2"/>
            <a:endCxn id="17417" idx="0"/>
          </p:cNvCxnSpPr>
          <p:nvPr/>
        </p:nvCxnSpPr>
        <p:spPr bwMode="auto">
          <a:xfrm>
            <a:off x="2114353" y="2899599"/>
            <a:ext cx="224234" cy="452672"/>
          </a:xfrm>
          <a:prstGeom prst="straightConnector1">
            <a:avLst/>
          </a:prstGeom>
          <a:noFill/>
          <a:ln w="5472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7429" name="AutoShape 19"/>
          <p:cNvCxnSpPr>
            <a:cxnSpLocks noChangeShapeType="1"/>
            <a:stCxn id="17427" idx="2"/>
            <a:endCxn id="17418" idx="0"/>
          </p:cNvCxnSpPr>
          <p:nvPr/>
        </p:nvCxnSpPr>
        <p:spPr bwMode="auto">
          <a:xfrm flipH="1">
            <a:off x="2671962" y="2899599"/>
            <a:ext cx="270866" cy="452672"/>
          </a:xfrm>
          <a:prstGeom prst="straightConnector1">
            <a:avLst/>
          </a:prstGeom>
          <a:noFill/>
          <a:ln w="5472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365191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1760132" indent="-16001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080156" indent="-16001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2400180" indent="-16001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2720204" indent="-16001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marL="0" marR="0" lvl="0" indent="0" algn="l" defTabSz="9144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fld id="{CBC358AF-F68D-EF49-9F2B-F46424A2F21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320024" algn="l"/>
                  <a:tab pos="640048" algn="l"/>
                  <a:tab pos="960072" algn="l"/>
                  <a:tab pos="1280096" algn="l"/>
                  <a:tab pos="1600120" algn="l"/>
                  <a:tab pos="1920144" algn="l"/>
                  <a:tab pos="2240168" algn="l"/>
                  <a:tab pos="2560192" algn="l"/>
                  <a:tab pos="2880216" algn="l"/>
                  <a:tab pos="3200240" algn="l"/>
                  <a:tab pos="3520264" algn="l"/>
                  <a:tab pos="3840288" algn="l"/>
                  <a:tab pos="4160312" algn="l"/>
                  <a:tab pos="4480336" algn="l"/>
                  <a:tab pos="4800360" algn="l"/>
                  <a:tab pos="5120384" algn="l"/>
                  <a:tab pos="5440408" algn="l"/>
                  <a:tab pos="5760432" algn="l"/>
                  <a:tab pos="6080456" algn="l"/>
                  <a:tab pos="6400480" algn="l"/>
                </a:tabLst>
                <a:defRPr/>
              </a:pPr>
              <a:t>82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945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400" y="273845"/>
            <a:ext cx="8229203" cy="1145646"/>
          </a:xfrm>
        </p:spPr>
        <p:txBody>
          <a:bodyPr/>
          <a:lstStyle/>
          <a:p>
            <a:pPr eaLnBrk="1">
              <a:buClrTx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  <a:tab pos="6587160" algn="l"/>
                <a:tab pos="7093865" algn="l"/>
                <a:tab pos="7600570" algn="l"/>
                <a:tab pos="8107275" algn="l"/>
                <a:tab pos="8613980" algn="l"/>
                <a:tab pos="9120684" algn="l"/>
              </a:tabLst>
              <a:defRPr/>
            </a:pPr>
            <a:r>
              <a:rPr lang="en-US" sz="4900" b="1">
                <a:latin typeface="Calibri" charset="0"/>
                <a:cs typeface="Droid Sans" charset="0"/>
              </a:rPr>
              <a:t>MLC-PCM Resistance → Value</a:t>
            </a:r>
          </a:p>
        </p:txBody>
      </p:sp>
      <p:cxnSp>
        <p:nvCxnSpPr>
          <p:cNvPr id="19460" name="AutoShape 2"/>
          <p:cNvCxnSpPr>
            <a:cxnSpLocks noChangeShapeType="1"/>
          </p:cNvCxnSpPr>
          <p:nvPr/>
        </p:nvCxnSpPr>
        <p:spPr bwMode="auto">
          <a:xfrm>
            <a:off x="1603376" y="5077355"/>
            <a:ext cx="6585149" cy="2646"/>
          </a:xfrm>
          <a:prstGeom prst="straightConnector1">
            <a:avLst/>
          </a:prstGeom>
          <a:noFill/>
          <a:ln w="5472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6344047" y="5167312"/>
            <a:ext cx="1828602" cy="40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>
            <a:spAutoFit/>
          </a:bodyPr>
          <a:lstStyle>
            <a:lvl1pPr marL="215900" indent="-200025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marL="215900" marR="0" lvl="0" indent="-200025" algn="r" defTabSz="320024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 typeface="Times New Roman" charset="0"/>
              <a:buNone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Cell resistance</a:t>
            </a:r>
          </a:p>
        </p:txBody>
      </p:sp>
      <p:cxnSp>
        <p:nvCxnSpPr>
          <p:cNvPr id="19462" name="AutoShape 4"/>
          <p:cNvCxnSpPr>
            <a:cxnSpLocks noChangeShapeType="1"/>
          </p:cNvCxnSpPr>
          <p:nvPr/>
        </p:nvCxnSpPr>
        <p:spPr bwMode="auto">
          <a:xfrm>
            <a:off x="3388321" y="2717271"/>
            <a:ext cx="1984" cy="2315104"/>
          </a:xfrm>
          <a:prstGeom prst="straightConnector1">
            <a:avLst/>
          </a:prstGeom>
          <a:noFill/>
          <a:ln w="54720">
            <a:solidFill>
              <a:srgbClr val="4F81BD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463" name="AutoShape 5"/>
          <p:cNvCxnSpPr>
            <a:cxnSpLocks noChangeShapeType="1"/>
          </p:cNvCxnSpPr>
          <p:nvPr/>
        </p:nvCxnSpPr>
        <p:spPr bwMode="auto">
          <a:xfrm>
            <a:off x="6336110" y="2730502"/>
            <a:ext cx="1984" cy="2299229"/>
          </a:xfrm>
          <a:prstGeom prst="straightConnector1">
            <a:avLst/>
          </a:prstGeom>
          <a:noFill/>
          <a:ln w="54720">
            <a:solidFill>
              <a:srgbClr val="4F81BD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464" name="AutoShape 6"/>
          <p:cNvCxnSpPr>
            <a:cxnSpLocks noChangeShapeType="1"/>
          </p:cNvCxnSpPr>
          <p:nvPr/>
        </p:nvCxnSpPr>
        <p:spPr bwMode="auto">
          <a:xfrm>
            <a:off x="4826001" y="2730502"/>
            <a:ext cx="993" cy="2299229"/>
          </a:xfrm>
          <a:prstGeom prst="straightConnector1">
            <a:avLst/>
          </a:prstGeom>
          <a:noFill/>
          <a:ln w="54720">
            <a:solidFill>
              <a:srgbClr val="4F81BD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9465" name="Rectangle 7"/>
          <p:cNvSpPr>
            <a:spLocks noChangeArrowheads="1"/>
          </p:cNvSpPr>
          <p:nvPr/>
        </p:nvSpPr>
        <p:spPr bwMode="auto">
          <a:xfrm>
            <a:off x="2171899" y="3352271"/>
            <a:ext cx="333375" cy="762000"/>
          </a:xfrm>
          <a:prstGeom prst="rect">
            <a:avLst/>
          </a:prstGeom>
          <a:gradFill rotWithShape="0">
            <a:gsLst>
              <a:gs pos="0">
                <a:srgbClr val="CE3B37"/>
              </a:gs>
              <a:gs pos="100000">
                <a:srgbClr val="9B2D2A"/>
              </a:gs>
            </a:gsLst>
            <a:lin ang="5400000" scaled="1"/>
          </a:gradFill>
          <a:ln w="9360">
            <a:solidFill>
              <a:srgbClr val="BE4B4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 anchor="ctr"/>
          <a:lstStyle/>
          <a:p>
            <a:pPr marL="0" marR="0" lvl="0" indent="0" algn="ctr" defTabSz="32002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1</a:t>
            </a:r>
          </a:p>
        </p:txBody>
      </p:sp>
      <p:sp>
        <p:nvSpPr>
          <p:cNvPr id="19466" name="Rectangle 8"/>
          <p:cNvSpPr>
            <a:spLocks noChangeArrowheads="1"/>
          </p:cNvSpPr>
          <p:nvPr/>
        </p:nvSpPr>
        <p:spPr bwMode="auto">
          <a:xfrm>
            <a:off x="2505274" y="3352271"/>
            <a:ext cx="333375" cy="762000"/>
          </a:xfrm>
          <a:prstGeom prst="rect">
            <a:avLst/>
          </a:prstGeom>
          <a:gradFill rotWithShape="0">
            <a:gsLst>
              <a:gs pos="0">
                <a:srgbClr val="CE3B37"/>
              </a:gs>
              <a:gs pos="100000">
                <a:srgbClr val="9B2D2A"/>
              </a:gs>
            </a:gsLst>
            <a:lin ang="5400000" scaled="1"/>
          </a:gradFill>
          <a:ln w="9360">
            <a:solidFill>
              <a:srgbClr val="BE4B4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 anchor="ctr"/>
          <a:lstStyle/>
          <a:p>
            <a:pPr marL="0" marR="0" lvl="0" indent="0" algn="ctr" defTabSz="32002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1</a:t>
            </a:r>
          </a:p>
        </p:txBody>
      </p:sp>
      <p:sp>
        <p:nvSpPr>
          <p:cNvPr id="19467" name="Rectangle 9"/>
          <p:cNvSpPr>
            <a:spLocks noChangeArrowheads="1"/>
          </p:cNvSpPr>
          <p:nvPr/>
        </p:nvSpPr>
        <p:spPr bwMode="auto">
          <a:xfrm>
            <a:off x="6743899" y="3352271"/>
            <a:ext cx="333375" cy="762000"/>
          </a:xfrm>
          <a:prstGeom prst="rect">
            <a:avLst/>
          </a:prstGeom>
          <a:gradFill rotWithShape="0">
            <a:gsLst>
              <a:gs pos="0">
                <a:srgbClr val="9CC746"/>
              </a:gs>
              <a:gs pos="100000">
                <a:srgbClr val="769535"/>
              </a:gs>
            </a:gsLst>
            <a:lin ang="5400000" scaled="1"/>
          </a:gradFill>
          <a:ln w="9360">
            <a:solidFill>
              <a:srgbClr val="98B95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 anchor="ctr"/>
          <a:lstStyle/>
          <a:p>
            <a:pPr marL="0" marR="0" lvl="0" indent="0" algn="ctr" defTabSz="32002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0</a:t>
            </a:r>
          </a:p>
        </p:txBody>
      </p:sp>
      <p:sp>
        <p:nvSpPr>
          <p:cNvPr id="19468" name="Rectangle 10"/>
          <p:cNvSpPr>
            <a:spLocks noChangeArrowheads="1"/>
          </p:cNvSpPr>
          <p:nvPr/>
        </p:nvSpPr>
        <p:spPr bwMode="auto">
          <a:xfrm>
            <a:off x="7077274" y="3352271"/>
            <a:ext cx="333375" cy="762000"/>
          </a:xfrm>
          <a:prstGeom prst="rect">
            <a:avLst/>
          </a:prstGeom>
          <a:gradFill rotWithShape="0">
            <a:gsLst>
              <a:gs pos="0">
                <a:srgbClr val="9CC746"/>
              </a:gs>
              <a:gs pos="100000">
                <a:srgbClr val="769535"/>
              </a:gs>
            </a:gsLst>
            <a:lin ang="5400000" scaled="1"/>
          </a:gradFill>
          <a:ln w="9360">
            <a:solidFill>
              <a:srgbClr val="98B95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 anchor="ctr"/>
          <a:lstStyle/>
          <a:p>
            <a:pPr marL="0" marR="0" lvl="0" indent="0" algn="ctr" defTabSz="32002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0</a:t>
            </a:r>
          </a:p>
        </p:txBody>
      </p:sp>
      <p:sp>
        <p:nvSpPr>
          <p:cNvPr id="19469" name="Rectangle 11"/>
          <p:cNvSpPr>
            <a:spLocks noChangeArrowheads="1"/>
          </p:cNvSpPr>
          <p:nvPr/>
        </p:nvSpPr>
        <p:spPr bwMode="auto">
          <a:xfrm>
            <a:off x="5276454" y="3352271"/>
            <a:ext cx="333375" cy="762000"/>
          </a:xfrm>
          <a:prstGeom prst="rect">
            <a:avLst/>
          </a:prstGeom>
          <a:gradFill rotWithShape="0">
            <a:gsLst>
              <a:gs pos="0">
                <a:srgbClr val="7B57A8"/>
              </a:gs>
              <a:gs pos="100000">
                <a:srgbClr val="5D417E"/>
              </a:gs>
            </a:gsLst>
            <a:lin ang="5400000" scaled="1"/>
          </a:gradFill>
          <a:ln w="9360">
            <a:solidFill>
              <a:srgbClr val="7D60A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 anchor="ctr"/>
          <a:lstStyle/>
          <a:p>
            <a:pPr marL="0" marR="0" lvl="0" indent="0" algn="ctr" defTabSz="32002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0</a:t>
            </a:r>
          </a:p>
        </p:txBody>
      </p:sp>
      <p:sp>
        <p:nvSpPr>
          <p:cNvPr id="19470" name="Rectangle 12"/>
          <p:cNvSpPr>
            <a:spLocks noChangeArrowheads="1"/>
          </p:cNvSpPr>
          <p:nvPr/>
        </p:nvSpPr>
        <p:spPr bwMode="auto">
          <a:xfrm>
            <a:off x="5609829" y="3352271"/>
            <a:ext cx="333375" cy="762000"/>
          </a:xfrm>
          <a:prstGeom prst="rect">
            <a:avLst/>
          </a:prstGeom>
          <a:gradFill rotWithShape="0">
            <a:gsLst>
              <a:gs pos="0">
                <a:srgbClr val="7B57A8"/>
              </a:gs>
              <a:gs pos="100000">
                <a:srgbClr val="5D417E"/>
              </a:gs>
            </a:gsLst>
            <a:lin ang="5400000" scaled="1"/>
          </a:gradFill>
          <a:ln w="9360">
            <a:solidFill>
              <a:srgbClr val="7D60A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 anchor="ctr"/>
          <a:lstStyle/>
          <a:p>
            <a:pPr marL="0" marR="0" lvl="0" indent="0" algn="ctr" defTabSz="32002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1</a:t>
            </a:r>
          </a:p>
        </p:txBody>
      </p:sp>
      <p:sp>
        <p:nvSpPr>
          <p:cNvPr id="19471" name="Rectangle 13"/>
          <p:cNvSpPr>
            <a:spLocks noChangeArrowheads="1"/>
          </p:cNvSpPr>
          <p:nvPr/>
        </p:nvSpPr>
        <p:spPr bwMode="auto">
          <a:xfrm>
            <a:off x="3772298" y="3352271"/>
            <a:ext cx="333375" cy="762000"/>
          </a:xfrm>
          <a:prstGeom prst="rect">
            <a:avLst/>
          </a:prstGeom>
          <a:gradFill rotWithShape="0">
            <a:gsLst>
              <a:gs pos="0">
                <a:srgbClr val="FF8F26"/>
              </a:gs>
              <a:gs pos="100000">
                <a:srgbClr val="CB6C1D"/>
              </a:gs>
            </a:gsLst>
            <a:lin ang="5400000" scaled="1"/>
          </a:gradFill>
          <a:ln w="9360">
            <a:solidFill>
              <a:srgbClr val="F6924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 anchor="ctr"/>
          <a:lstStyle/>
          <a:p>
            <a:pPr marL="0" marR="0" lvl="0" indent="0" algn="ctr" defTabSz="32002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1</a:t>
            </a:r>
          </a:p>
        </p:txBody>
      </p:sp>
      <p:sp>
        <p:nvSpPr>
          <p:cNvPr id="19472" name="Rectangle 14"/>
          <p:cNvSpPr>
            <a:spLocks noChangeArrowheads="1"/>
          </p:cNvSpPr>
          <p:nvPr/>
        </p:nvSpPr>
        <p:spPr bwMode="auto">
          <a:xfrm>
            <a:off x="4104681" y="3352271"/>
            <a:ext cx="333375" cy="762000"/>
          </a:xfrm>
          <a:prstGeom prst="rect">
            <a:avLst/>
          </a:prstGeom>
          <a:gradFill rotWithShape="0">
            <a:gsLst>
              <a:gs pos="0">
                <a:srgbClr val="FF8F26"/>
              </a:gs>
              <a:gs pos="100000">
                <a:srgbClr val="CB6C1D"/>
              </a:gs>
            </a:gsLst>
            <a:lin ang="5400000" scaled="1"/>
          </a:gradFill>
          <a:ln w="9360">
            <a:solidFill>
              <a:srgbClr val="F6924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 anchor="ctr"/>
          <a:lstStyle/>
          <a:p>
            <a:pPr marL="0" marR="0" lvl="0" indent="0" algn="ctr" defTabSz="32002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0</a:t>
            </a:r>
          </a:p>
        </p:txBody>
      </p:sp>
      <p:sp>
        <p:nvSpPr>
          <p:cNvPr id="19473" name="Text Box 15"/>
          <p:cNvSpPr txBox="1">
            <a:spLocks noChangeArrowheads="1"/>
          </p:cNvSpPr>
          <p:nvPr/>
        </p:nvSpPr>
        <p:spPr bwMode="auto">
          <a:xfrm>
            <a:off x="343298" y="3537479"/>
            <a:ext cx="1200547" cy="74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>
            <a:spAutoFit/>
          </a:bodyPr>
          <a:lstStyle>
            <a:lvl1pPr marL="215900" indent="-200025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marL="215900" marR="0" lvl="0" indent="-200025" algn="r" defTabSz="320024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 typeface="Times New Roman" charset="0"/>
              <a:buNone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Cell value:</a:t>
            </a:r>
          </a:p>
        </p:txBody>
      </p:sp>
      <p:sp>
        <p:nvSpPr>
          <p:cNvPr id="19474" name="Text Box 16"/>
          <p:cNvSpPr txBox="1">
            <a:spLocks noChangeArrowheads="1"/>
          </p:cNvSpPr>
          <p:nvPr/>
        </p:nvSpPr>
        <p:spPr bwMode="auto">
          <a:xfrm>
            <a:off x="827585" y="1321595"/>
            <a:ext cx="7288510" cy="108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62997" tIns="32759" rIns="62997" bIns="32759">
            <a:spAutoFit/>
          </a:bodyPr>
          <a:lstStyle>
            <a:lvl1pPr marL="215900" indent="-200025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marL="215900" marR="0" lvl="0" indent="-200025" algn="ctr" defTabSz="320024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 typeface="Times New Roman" charset="0"/>
              <a:buNone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410700" algn="l"/>
                <a:tab pos="10134600" algn="l"/>
              </a:tabLst>
              <a:defRPr/>
            </a:pPr>
            <a:r>
              <a:rPr kumimoji="0" lang="en-US" sz="2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Less margin between values</a:t>
            </a:r>
          </a:p>
          <a:p>
            <a:pPr marL="215900" marR="0" lvl="0" indent="-200025" algn="ctr" defTabSz="320024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 typeface="Times New Roman" charset="0"/>
              <a:buNone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410700" algn="l"/>
                <a:tab pos="10134600" algn="l"/>
              </a:tabLst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→ need more precise sensing/modification of cell contents</a:t>
            </a:r>
          </a:p>
          <a:p>
            <a:pPr marL="215900" marR="0" lvl="0" indent="-200025" algn="ctr" defTabSz="320024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 typeface="Times New Roman" charset="0"/>
              <a:buNone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410700" algn="l"/>
                <a:tab pos="10134600" algn="l"/>
              </a:tabLst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→ higher latency/energy (~2x for reads and 4x for writes)</a:t>
            </a:r>
          </a:p>
        </p:txBody>
      </p:sp>
    </p:spTree>
    <p:extLst>
      <p:ext uri="{BB962C8B-B14F-4D97-AF65-F5344CB8AC3E}">
        <p14:creationId xmlns:p14="http://schemas.microsoft.com/office/powerpoint/2010/main" val="398722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Phase Change Memory Properties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Surveyed prototypes from 2003-2008	(ITRS, IEDM, VLSI, ISSCC)</a:t>
            </a: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Derived PCM parameters for F=90nm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Lee, 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Ipek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, Mutlu, Burger, </a:t>
            </a:r>
            <a:r>
              <a:rPr lang="ja-JP" altLang="en-US" dirty="0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Architecting Phase Change Memory as a Scalable DRAM Alternative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ja-JP" altLang="en-US" dirty="0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ISCA 2009.</a:t>
            </a: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Lee et al., “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Phase Change Technology and the Future of Main Memory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,” IEEE Micro Top Picks 2010.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5840896" indent="-35840896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5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05571C-B6B9-D944-9674-781C1E0E6C1E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5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Phase Change Memory Properties: Latency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Latency comparable to, but slower than DRAM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Read Latency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50ns: 4x DRAM, 10</a:t>
            </a:r>
            <a:r>
              <a:rPr lang="en-US" baseline="30000">
                <a:latin typeface="Tahoma" charset="0"/>
                <a:ea typeface="ＭＳ Ｐゴシック" charset="0"/>
              </a:rPr>
              <a:t>-3</a:t>
            </a:r>
            <a:r>
              <a:rPr lang="en-US">
                <a:latin typeface="Tahoma" charset="0"/>
                <a:ea typeface="ＭＳ Ｐゴシック" charset="0"/>
              </a:rPr>
              <a:t>x NAND Flash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Write Latency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150ns: 12x DRAM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Write Bandwidth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5-10 MB/s: 0.1x DRAM, 1x NAND Flash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608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524000"/>
            <a:ext cx="90424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76400" y="4114803"/>
            <a:ext cx="3581400" cy="4286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200" y="5791203"/>
            <a:ext cx="3581400" cy="4286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58966" y="4953003"/>
            <a:ext cx="1493837" cy="4286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477000"/>
            <a:ext cx="9277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Qureshi+, “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Scalable high performance main memory system using phase-change memory technology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,” ISCA 2009.</a:t>
            </a:r>
          </a:p>
        </p:txBody>
      </p:sp>
    </p:spTree>
    <p:extLst>
      <p:ext uri="{BB962C8B-B14F-4D97-AF65-F5344CB8AC3E}">
        <p14:creationId xmlns:p14="http://schemas.microsoft.com/office/powerpoint/2010/main" val="153720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Phase Change Memory Properties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Dynamic Energy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40 uA Rd, 150 uA Wr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2-43x DRAM, 1x NAND Flash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Endurance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Writes induce phase change at 650C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Contacts degrade from thermal expansion/contraction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10</a:t>
            </a:r>
            <a:r>
              <a:rPr lang="en-US" baseline="30000">
                <a:latin typeface="Tahoma" charset="0"/>
                <a:ea typeface="ＭＳ Ｐゴシック" charset="0"/>
              </a:rPr>
              <a:t>8</a:t>
            </a:r>
            <a:r>
              <a:rPr lang="en-US">
                <a:latin typeface="Tahoma" charset="0"/>
                <a:ea typeface="ＭＳ Ｐゴシック" charset="0"/>
              </a:rPr>
              <a:t> writes per cell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10</a:t>
            </a:r>
            <a:r>
              <a:rPr lang="en-US" baseline="30000">
                <a:latin typeface="Tahoma" charset="0"/>
                <a:ea typeface="ＭＳ Ｐゴシック" charset="0"/>
              </a:rPr>
              <a:t>-8</a:t>
            </a:r>
            <a:r>
              <a:rPr lang="en-US">
                <a:latin typeface="Tahoma" charset="0"/>
                <a:ea typeface="ＭＳ Ｐゴシック" charset="0"/>
              </a:rPr>
              <a:t>x DRAM, 10</a:t>
            </a:r>
            <a:r>
              <a:rPr lang="en-US" baseline="30000">
                <a:latin typeface="Tahoma" charset="0"/>
                <a:ea typeface="ＭＳ Ｐゴシック" charset="0"/>
              </a:rPr>
              <a:t>3</a:t>
            </a:r>
            <a:r>
              <a:rPr lang="en-US">
                <a:latin typeface="Tahoma" charset="0"/>
                <a:ea typeface="ＭＳ Ｐゴシック" charset="0"/>
              </a:rPr>
              <a:t>x NAND Flash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Cell Size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9-12F</a:t>
            </a:r>
            <a:r>
              <a:rPr lang="en-US" baseline="30000">
                <a:latin typeface="Tahoma" charset="0"/>
                <a:ea typeface="ＭＳ Ｐゴシック" charset="0"/>
              </a:rPr>
              <a:t>2</a:t>
            </a:r>
            <a:r>
              <a:rPr lang="en-US">
                <a:latin typeface="Tahoma" charset="0"/>
                <a:ea typeface="ＭＳ Ｐゴシック" charset="0"/>
              </a:rPr>
              <a:t> using BJT, single-level cells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1.5x DRAM, 2-3x NAND     (will scale with feature size, MLC)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5840896" indent="-35840896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5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BB1E15-88E8-7E48-935F-EBC85272E6E3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828803"/>
            <a:ext cx="3810000" cy="4286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4278313"/>
            <a:ext cx="4038600" cy="4286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5943603"/>
            <a:ext cx="3124200" cy="428625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33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Phase Change Memory: Pros and Cons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228600" y="520700"/>
            <a:ext cx="8610600" cy="5194300"/>
          </a:xfrm>
        </p:spPr>
        <p:txBody>
          <a:bodyPr/>
          <a:lstStyle/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Pros over DRAM</a:t>
            </a:r>
          </a:p>
          <a:p>
            <a:pPr lvl="1" eaLnBrk="1" hangingPunct="1"/>
            <a:r>
              <a:rPr lang="en-US" dirty="0">
                <a:solidFill>
                  <a:srgbClr val="008000"/>
                </a:solidFill>
                <a:latin typeface="Tahoma" charset="0"/>
                <a:ea typeface="ＭＳ Ｐゴシック" charset="0"/>
              </a:rPr>
              <a:t>Better technology scaling (capacity and cost)</a:t>
            </a:r>
          </a:p>
          <a:p>
            <a:pPr lvl="1" eaLnBrk="1" hangingPunct="1"/>
            <a:r>
              <a:rPr lang="en-US" dirty="0">
                <a:solidFill>
                  <a:srgbClr val="008000"/>
                </a:solidFill>
                <a:latin typeface="Tahoma" charset="0"/>
                <a:ea typeface="ＭＳ Ｐゴシック" charset="0"/>
              </a:rPr>
              <a:t>Non volatile </a:t>
            </a:r>
            <a:r>
              <a:rPr lang="en-US" dirty="0">
                <a:solidFill>
                  <a:srgbClr val="008000"/>
                </a:solidFill>
                <a:latin typeface="Tahoma" charset="0"/>
                <a:ea typeface="ＭＳ Ｐゴシック" charset="0"/>
                <a:sym typeface="Wingdings"/>
              </a:rPr>
              <a:t> Persistent</a:t>
            </a:r>
            <a:endParaRPr lang="en-US" dirty="0">
              <a:solidFill>
                <a:srgbClr val="008000"/>
              </a:solidFill>
              <a:latin typeface="Tahoma" charset="0"/>
              <a:ea typeface="ＭＳ Ｐゴシック" charset="0"/>
            </a:endParaRPr>
          </a:p>
          <a:p>
            <a:pPr lvl="1" eaLnBrk="1" hangingPunct="1"/>
            <a:r>
              <a:rPr lang="en-US" dirty="0">
                <a:solidFill>
                  <a:srgbClr val="008000"/>
                </a:solidFill>
                <a:latin typeface="Tahoma" charset="0"/>
                <a:ea typeface="ＭＳ Ｐゴシック" charset="0"/>
              </a:rPr>
              <a:t>Low idle power (no refresh)</a:t>
            </a:r>
          </a:p>
          <a:p>
            <a:pPr lvl="1" eaLnBrk="1" hangingPunct="1"/>
            <a:endParaRPr lang="en-US" sz="1100" dirty="0">
              <a:latin typeface="Tahoma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Cons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Higher latencies: ~4-15x DRAM (especially write)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Higher active energy: ~2-50x DRAM (especially write)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Lower endurance (a cell dies after ~10</a:t>
            </a:r>
            <a:r>
              <a:rPr lang="en-US" baseline="30000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8</a:t>
            </a:r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 writes)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Reliability issues (resistance drift)</a:t>
            </a:r>
          </a:p>
          <a:p>
            <a:pPr lvl="1" eaLnBrk="1" hangingPunct="1"/>
            <a:endParaRPr lang="en-US" sz="2000" dirty="0">
              <a:latin typeface="Tahoma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Challenges in enabling PCM as DRAM replacement/helper:</a:t>
            </a:r>
          </a:p>
          <a:p>
            <a:pPr lvl="1"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Mitigate PCM shortcomings</a:t>
            </a:r>
          </a:p>
          <a:p>
            <a:pPr lvl="1"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Find the right way to place PCM in the system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FE82CC-7BA9-6841-9A5F-3367483BAFFF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52B301-FC2F-4248-8EC0-A47EC865EC6C}"/>
              </a:ext>
            </a:extLst>
          </p:cNvPr>
          <p:cNvSpPr/>
          <p:nvPr/>
        </p:nvSpPr>
        <p:spPr>
          <a:xfrm>
            <a:off x="152400" y="6480371"/>
            <a:ext cx="1219200" cy="301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18730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pPr eaLnBrk="1" hangingPunct="1"/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PCM-based Main Memory (I)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610600" cy="51816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How should PCM-based (main) memory be organized?</a:t>
            </a: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1100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1100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Hybrid PCM+DRAM </a:t>
            </a:r>
            <a:r>
              <a:rPr lang="en-US" sz="2000" dirty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000" dirty="0" err="1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Qureshi</a:t>
            </a:r>
            <a:r>
              <a:rPr lang="en-US" sz="2000" dirty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+ ISCA’09, </a:t>
            </a:r>
            <a:r>
              <a:rPr lang="en-US" sz="2000" dirty="0" err="1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Dhiman</a:t>
            </a:r>
            <a:r>
              <a:rPr lang="en-US" sz="2000" dirty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+ DAC’09]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: 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</a:rPr>
              <a:t>How to partition/migrate data between PCM and DRAM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3EF163-E7CF-734F-8A38-A2627986A4B3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  <p:pic>
        <p:nvPicPr>
          <p:cNvPr id="52229" name="Picture 4" descr="pcm-dram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1524000"/>
            <a:ext cx="558800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484784"/>
            <a:ext cx="86423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Rectangle 5"/>
          <p:cNvSpPr>
            <a:spLocks noChangeArrowheads="1"/>
          </p:cNvSpPr>
          <p:nvPr/>
        </p:nvSpPr>
        <p:spPr bwMode="auto">
          <a:xfrm>
            <a:off x="3200400" y="2708920"/>
            <a:ext cx="2895600" cy="1143000"/>
          </a:xfrm>
          <a:prstGeom prst="rect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E4E01F-2F7A-4305-9780-530AF8EB9835}"/>
              </a:ext>
            </a:extLst>
          </p:cNvPr>
          <p:cNvSpPr/>
          <p:nvPr/>
        </p:nvSpPr>
        <p:spPr>
          <a:xfrm>
            <a:off x="152400" y="6480371"/>
            <a:ext cx="1219200" cy="301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88912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  <p:bldP spid="52231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pPr eaLnBrk="1" hangingPunct="1"/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PCM-based Main Memory (II)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610600" cy="51816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How should PCM-based (main) memory be organized?</a:t>
            </a: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Pure PCM main memory </a:t>
            </a:r>
            <a:r>
              <a:rPr lang="en-US" sz="2000" dirty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[Lee et al., ISCA’09, Top Picks’10]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: 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</a:rPr>
              <a:t>How to redesign entire hierarchy (and cores) to overcome PCM shortcomings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D8C9EB-AE2A-C24C-B938-98D1CB46FF5A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  <p:pic>
        <p:nvPicPr>
          <p:cNvPr id="54277" name="Picture 4" descr="pcm-dram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1524000"/>
            <a:ext cx="558800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71" y="1484784"/>
            <a:ext cx="86423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Rectangle 5"/>
          <p:cNvSpPr>
            <a:spLocks noChangeArrowheads="1"/>
          </p:cNvSpPr>
          <p:nvPr/>
        </p:nvSpPr>
        <p:spPr bwMode="auto">
          <a:xfrm>
            <a:off x="6096000" y="2743200"/>
            <a:ext cx="2895600" cy="1143000"/>
          </a:xfrm>
          <a:prstGeom prst="rect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6CBBA3-06F1-4D8F-B1A0-B3EE6D16083D}"/>
              </a:ext>
            </a:extLst>
          </p:cNvPr>
          <p:cNvSpPr/>
          <p:nvPr/>
        </p:nvSpPr>
        <p:spPr>
          <a:xfrm>
            <a:off x="152400" y="6480371"/>
            <a:ext cx="1219200" cy="301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5896819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An Initial Study: Replace DRAM with PCM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807896" cy="51943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Lee, 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Ipek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, Mutlu, Burger, </a:t>
            </a:r>
            <a:r>
              <a:rPr lang="ja-JP" altLang="en-US" dirty="0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Architecting Phase Change Memory as a Scalable DRAM Alternative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ja-JP" altLang="en-US" dirty="0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ISCA 2009.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Surveyed prototypes from 2003-2008 (e.g. IEDM, VLSI, ISSCC)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Derived “average” PCM parameters for F=90nm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82A579-E316-044F-805A-ED8A38B34982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84984"/>
            <a:ext cx="840105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1560" y="5301208"/>
            <a:ext cx="2160240" cy="428625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800" y="4199384"/>
            <a:ext cx="2438400" cy="428625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800" y="5775772"/>
            <a:ext cx="2438400" cy="428625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3B2848-A702-4E99-AD93-8D80448C43DA}"/>
              </a:ext>
            </a:extLst>
          </p:cNvPr>
          <p:cNvSpPr/>
          <p:nvPr/>
        </p:nvSpPr>
        <p:spPr>
          <a:xfrm>
            <a:off x="152400" y="6480371"/>
            <a:ext cx="1219200" cy="301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44906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800" dirty="0"/>
              <a:t>Starting Simple: Data Copy and Initialization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3400" y="1676400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"/>
                <a:cs typeface="+mn-cs"/>
              </a:rPr>
              <a:t>Bulk Data Copy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4801" y="3400961"/>
            <a:ext cx="3505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"/>
                <a:cs typeface="+mn-cs"/>
              </a:rPr>
              <a:t>Bulk Data Initialization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953000" y="1600200"/>
            <a:ext cx="990600" cy="1371600"/>
          </a:xfrm>
          <a:prstGeom prst="roundRect">
            <a:avLst/>
          </a:prstGeom>
          <a:solidFill>
            <a:srgbClr val="4F6128"/>
          </a:solidFill>
          <a:ln w="25400" cap="flat" cmpd="sng" algn="ctr">
            <a:solidFill>
              <a:srgbClr val="4F61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olas" pitchFamily="49" charset="0"/>
                <a:ea typeface=""/>
                <a:cs typeface="Consolas" pitchFamily="49" charset="0"/>
              </a:rPr>
              <a:t>src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olas" pitchFamily="49" charset="0"/>
              <a:ea typeface=""/>
              <a:cs typeface="Consolas" pitchFamily="49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315200" y="1600200"/>
            <a:ext cx="990600" cy="1371600"/>
          </a:xfrm>
          <a:prstGeom prst="roundRect">
            <a:avLst/>
          </a:prstGeom>
          <a:solidFill>
            <a:srgbClr val="17365D"/>
          </a:solidFill>
          <a:ln w="25400" cap="flat" cmpd="sng" algn="ctr">
            <a:solidFill>
              <a:srgbClr val="1736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olas" pitchFamily="49" charset="0"/>
                <a:ea typeface=""/>
                <a:cs typeface="Consolas" pitchFamily="49" charset="0"/>
              </a:rPr>
              <a:t>dst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olas" pitchFamily="49" charset="0"/>
              <a:ea typeface=""/>
              <a:cs typeface="Consolas" pitchFamily="49" charset="0"/>
            </a:endParaRPr>
          </a:p>
        </p:txBody>
      </p:sp>
      <p:cxnSp>
        <p:nvCxnSpPr>
          <p:cNvPr id="25" name="Straight Arrow Connector 24"/>
          <p:cNvCxnSpPr>
            <a:stCxn id="23" idx="3"/>
            <a:endCxn id="24" idx="1"/>
          </p:cNvCxnSpPr>
          <p:nvPr/>
        </p:nvCxnSpPr>
        <p:spPr>
          <a:xfrm>
            <a:off x="5943600" y="2286000"/>
            <a:ext cx="1371600" cy="1588"/>
          </a:xfrm>
          <a:prstGeom prst="straightConnector1">
            <a:avLst/>
          </a:prstGeom>
          <a:noFill/>
          <a:ln w="38100" cap="flat" cmpd="sng" algn="ctr">
            <a:solidFill>
              <a:srgbClr val="262626"/>
            </a:solidFill>
            <a:prstDash val="dash"/>
            <a:tailEnd type="arrow" w="lg" len="lg"/>
          </a:ln>
          <a:effectLst/>
        </p:spPr>
      </p:cxnSp>
      <p:sp>
        <p:nvSpPr>
          <p:cNvPr id="26" name="Rounded Rectangle 25"/>
          <p:cNvSpPr/>
          <p:nvPr/>
        </p:nvSpPr>
        <p:spPr>
          <a:xfrm>
            <a:off x="7315200" y="3429000"/>
            <a:ext cx="990600" cy="1371600"/>
          </a:xfrm>
          <a:prstGeom prst="roundRect">
            <a:avLst/>
          </a:prstGeom>
          <a:solidFill>
            <a:srgbClr val="17365D"/>
          </a:solidFill>
          <a:ln w="25400" cap="flat" cmpd="sng" algn="ctr">
            <a:solidFill>
              <a:srgbClr val="1736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olas" pitchFamily="49" charset="0"/>
                <a:ea typeface=""/>
                <a:cs typeface="Consolas" pitchFamily="49" charset="0"/>
              </a:rPr>
              <a:t>dst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olas" pitchFamily="49" charset="0"/>
              <a:ea typeface=""/>
              <a:cs typeface="Consolas" pitchFamily="49" charset="0"/>
            </a:endParaRPr>
          </a:p>
        </p:txBody>
      </p:sp>
      <p:cxnSp>
        <p:nvCxnSpPr>
          <p:cNvPr id="27" name="Straight Arrow Connector 26"/>
          <p:cNvCxnSpPr>
            <a:stCxn id="28" idx="3"/>
            <a:endCxn id="26" idx="1"/>
          </p:cNvCxnSpPr>
          <p:nvPr/>
        </p:nvCxnSpPr>
        <p:spPr>
          <a:xfrm flipV="1">
            <a:off x="5836690" y="4114800"/>
            <a:ext cx="1478510" cy="1"/>
          </a:xfrm>
          <a:prstGeom prst="straightConnector1">
            <a:avLst/>
          </a:prstGeom>
          <a:noFill/>
          <a:ln w="38100" cap="flat" cmpd="sng" algn="ctr">
            <a:solidFill>
              <a:srgbClr val="262626"/>
            </a:solidFill>
            <a:prstDash val="dash"/>
            <a:tailEnd type="arrow" w="lg" len="lg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5105400" y="3791635"/>
            <a:ext cx="731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"/>
                <a:cs typeface="+mn-cs"/>
              </a:rPr>
              <a:t>val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262626">
                  <a:lumMod val="95000"/>
                  <a:lumOff val="5000"/>
                </a:srgbClr>
              </a:solidFill>
              <a:effectLst/>
              <a:uLnTx/>
              <a:uFillTx/>
              <a:latin typeface="Tahoma"/>
              <a:ea typeface="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CBC369-B209-4BD9-8B38-00198F7DD76C}"/>
              </a:ext>
            </a:extLst>
          </p:cNvPr>
          <p:cNvSpPr/>
          <p:nvPr/>
        </p:nvSpPr>
        <p:spPr>
          <a:xfrm>
            <a:off x="152400" y="6477000"/>
            <a:ext cx="152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75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500">
                <a:solidFill>
                  <a:srgbClr val="006633"/>
                </a:solidFill>
                <a:latin typeface="Garamond" charset="0"/>
                <a:ea typeface="ＭＳ Ｐゴシック" charset="0"/>
                <a:cs typeface="ＭＳ Ｐゴシック" charset="0"/>
              </a:rPr>
              <a:t>Results: Naïve Replacement of DRAM with PCM</a:t>
            </a:r>
            <a:endParaRPr lang="en-US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Replace DRAM with PCM in a 4-core, 4MB L2 system</a:t>
            </a:r>
          </a:p>
          <a:p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PCM organized the same as DRAM: row buffers, banks, peripherals</a:t>
            </a:r>
          </a:p>
          <a:p>
            <a:r>
              <a:rPr lang="en-US" sz="2200" dirty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1.6x delay, 2.2x energy, 500-hour average lifetime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Lee, </a:t>
            </a:r>
            <a:r>
              <a:rPr lang="en-US" sz="2200" dirty="0" err="1">
                <a:latin typeface="Tahoma" charset="0"/>
                <a:ea typeface="ＭＳ Ｐゴシック" charset="0"/>
                <a:cs typeface="ＭＳ Ｐゴシック" charset="0"/>
              </a:rPr>
              <a:t>Ipek</a:t>
            </a: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, Mutlu, Burger, </a:t>
            </a:r>
            <a:r>
              <a:rPr lang="ja-JP" altLang="en-US" sz="2200" dirty="0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2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Architecting Phase Change Memory as a Scalable DRAM Alternative</a:t>
            </a: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ja-JP" altLang="en-US" sz="2200" dirty="0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 ISCA 2009.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5DDA85-8629-3848-BCAD-65B9EC188183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  <p:pic>
        <p:nvPicPr>
          <p:cNvPr id="5530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362200"/>
            <a:ext cx="8280400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16366C2-5FE6-4FD0-B8E1-AD5A54A61B34}"/>
              </a:ext>
            </a:extLst>
          </p:cNvPr>
          <p:cNvSpPr/>
          <p:nvPr/>
        </p:nvSpPr>
        <p:spPr>
          <a:xfrm>
            <a:off x="152400" y="6480371"/>
            <a:ext cx="1219200" cy="301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03680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Architecting PCM to Mitigate Shortcomings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Idea 1: Use multiple narrow row buffers in each PCM chip</a:t>
            </a:r>
          </a:p>
          <a:p>
            <a:pPr marL="695220" lvl="2" indent="-342849">
              <a:buNone/>
            </a:pPr>
            <a:r>
              <a:rPr lang="en-US" sz="2200" dirty="0">
                <a:latin typeface="Tahoma" charset="0"/>
                <a:ea typeface="ＭＳ Ｐゴシック" charset="0"/>
                <a:sym typeface="Wingdings" charset="0"/>
              </a:rPr>
              <a:t> </a:t>
            </a:r>
            <a:r>
              <a:rPr lang="en-US" sz="2200" dirty="0">
                <a:latin typeface="Tahoma" charset="0"/>
                <a:ea typeface="ＭＳ Ｐゴシック" charset="0"/>
              </a:rPr>
              <a:t>Reduces array reads/writes </a:t>
            </a:r>
            <a:r>
              <a:rPr lang="en-US" sz="2200" dirty="0">
                <a:latin typeface="Tahoma" charset="0"/>
                <a:ea typeface="ＭＳ Ｐゴシック" charset="0"/>
                <a:sym typeface="Wingdings" charset="0"/>
              </a:rPr>
              <a:t> better endurance, latency, energy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  <a:sym typeface="Wingdings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Idea 2: Write into array at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    cache block or word 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    granularity</a:t>
            </a:r>
          </a:p>
          <a:p>
            <a:pPr>
              <a:buFont typeface="Wingdings" charset="0"/>
              <a:buNone/>
            </a:pP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	 Reduces unnecessary wear	 </a:t>
            </a:r>
            <a:endParaRPr lang="en-US" sz="22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5840896" indent="-35840896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5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7187ED-11D3-4F44-9645-0E823415E70E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  <p:pic>
        <p:nvPicPr>
          <p:cNvPr id="5632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4419600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Text Box 55"/>
          <p:cNvSpPr txBox="1">
            <a:spLocks noChangeArrowheads="1"/>
          </p:cNvSpPr>
          <p:nvPr/>
        </p:nvSpPr>
        <p:spPr bwMode="auto">
          <a:xfrm>
            <a:off x="5105530" y="3200402"/>
            <a:ext cx="1107817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DRAM</a:t>
            </a:r>
          </a:p>
        </p:txBody>
      </p:sp>
      <p:sp>
        <p:nvSpPr>
          <p:cNvPr id="56327" name="Text Box 55"/>
          <p:cNvSpPr txBox="1">
            <a:spLocks noChangeArrowheads="1"/>
          </p:cNvSpPr>
          <p:nvPr/>
        </p:nvSpPr>
        <p:spPr bwMode="auto">
          <a:xfrm>
            <a:off x="7742136" y="3195641"/>
            <a:ext cx="868569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PCM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3A6A36-D3C1-430E-A779-E6D0E8B1FBF0}"/>
              </a:ext>
            </a:extLst>
          </p:cNvPr>
          <p:cNvSpPr/>
          <p:nvPr/>
        </p:nvSpPr>
        <p:spPr>
          <a:xfrm>
            <a:off x="152400" y="6480371"/>
            <a:ext cx="1219200" cy="301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62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Results: Architected PCM as Main Memory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sz="2200" dirty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1.2x delay, 1.0x energy, 5.6-year average lifetime</a:t>
            </a:r>
          </a:p>
          <a:p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Scaling improves energy, endurance, density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Caveat 1: Worst-case lifetime is much shorter (no guarantees)</a:t>
            </a:r>
          </a:p>
          <a:p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Caveat 2: Intensive applications see large performance and energy hits</a:t>
            </a:r>
          </a:p>
          <a:p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Caveat 3: Optimistic PCM parameters?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CB8ED4-A500-C744-ACEF-D399903418A2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  <p:pic>
        <p:nvPicPr>
          <p:cNvPr id="5734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49450"/>
            <a:ext cx="833755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6DFAB2A-CD3C-475B-AA66-158691FE1D4F}"/>
              </a:ext>
            </a:extLst>
          </p:cNvPr>
          <p:cNvSpPr/>
          <p:nvPr/>
        </p:nvSpPr>
        <p:spPr>
          <a:xfrm>
            <a:off x="152400" y="6480371"/>
            <a:ext cx="1219200" cy="301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02575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 As Main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Benjamin C. Lee, </a:t>
            </a:r>
            <a:r>
              <a:rPr lang="en-US" sz="2200" dirty="0" err="1"/>
              <a:t>Engin</a:t>
            </a:r>
            <a:r>
              <a:rPr lang="en-US" sz="2200" dirty="0"/>
              <a:t> </a:t>
            </a:r>
            <a:r>
              <a:rPr lang="en-US" sz="2200" dirty="0" err="1"/>
              <a:t>Ipek</a:t>
            </a:r>
            <a:r>
              <a:rPr lang="en-US" sz="2200" dirty="0"/>
              <a:t>, Onur Mutlu, and Doug Burger,</a:t>
            </a:r>
            <a:br>
              <a:rPr lang="en-US" sz="2200" dirty="0"/>
            </a:br>
            <a:r>
              <a:rPr lang="en-US" sz="2200" b="1" dirty="0">
                <a:hlinkClick r:id="rId2"/>
              </a:rPr>
              <a:t>"Architecting Phase Change Memory as a Scalable DRAM Alternative"</a:t>
            </a:r>
            <a:br>
              <a:rPr lang="en-US" sz="2200" dirty="0"/>
            </a:br>
            <a:r>
              <a:rPr lang="en-US" sz="2200" i="1" dirty="0"/>
              <a:t>Proceedings of the </a:t>
            </a:r>
            <a:r>
              <a:rPr lang="en-US" sz="2200" i="1" dirty="0">
                <a:hlinkClick r:id="rId3"/>
              </a:rPr>
              <a:t>36th International Symposium on Computer Architecture</a:t>
            </a:r>
            <a:r>
              <a:rPr lang="en-US" sz="2200" i="1" dirty="0"/>
              <a:t> (</a:t>
            </a:r>
            <a:r>
              <a:rPr lang="en-US" sz="2200" b="1" i="1" dirty="0"/>
              <a:t>ISCA</a:t>
            </a:r>
            <a:r>
              <a:rPr lang="en-US" sz="2200" i="1" dirty="0"/>
              <a:t>)</a:t>
            </a:r>
            <a:r>
              <a:rPr lang="en-US" sz="2200" dirty="0"/>
              <a:t>, pages 2-13, Austin, TX, June 2009. </a:t>
            </a:r>
            <a:r>
              <a:rPr lang="en-US" sz="2200" dirty="0">
                <a:hlinkClick r:id="rId4"/>
              </a:rPr>
              <a:t>Slides (pdf)</a:t>
            </a:r>
            <a:endParaRPr lang="en-US" sz="2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F28456-B93E-5440-A8F9-7EDDF5DA455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73016"/>
            <a:ext cx="9144000" cy="2857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D8BFA1-9E38-457E-80F9-A7747AEFEFB9}"/>
              </a:ext>
            </a:extLst>
          </p:cNvPr>
          <p:cNvSpPr/>
          <p:nvPr/>
        </p:nvSpPr>
        <p:spPr>
          <a:xfrm>
            <a:off x="152400" y="6480371"/>
            <a:ext cx="1219200" cy="301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719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51809-2523-4B75-9072-594F44E60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#5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9D818-3F4A-4547-BEE5-DA6CF871A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u="sng" dirty="0">
                <a:hlinkClick r:id="rId2"/>
              </a:rPr>
              <a:t>Flipping Bits in Memory Without Accessing Them</a:t>
            </a:r>
            <a:br>
              <a:rPr lang="en-CA" dirty="0">
                <a:solidFill>
                  <a:srgbClr val="0033CC"/>
                </a:solidFill>
              </a:rPr>
            </a:br>
            <a:r>
              <a:rPr lang="en-CA" dirty="0" err="1">
                <a:solidFill>
                  <a:srgbClr val="333333"/>
                </a:solidFill>
                <a:latin typeface="Helvetica Neue"/>
              </a:rPr>
              <a:t>Yoongu</a:t>
            </a:r>
            <a:r>
              <a:rPr lang="en-CA" dirty="0">
                <a:solidFill>
                  <a:srgbClr val="333333"/>
                </a:solidFill>
                <a:latin typeface="Helvetica Neue"/>
              </a:rPr>
              <a:t> Kim et al., </a:t>
            </a:r>
            <a:r>
              <a:rPr lang="en-CA" sz="2800" i="1" dirty="0">
                <a:solidFill>
                  <a:srgbClr val="333333"/>
                </a:solidFill>
                <a:latin typeface="Helvetica Neue"/>
              </a:rPr>
              <a:t>ISCA 2014</a:t>
            </a:r>
            <a:endParaRPr lang="en-CA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A132B-88CD-434C-9C53-D4683D07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94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791498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53" y="609600"/>
            <a:ext cx="9091863" cy="2819400"/>
          </a:xfrm>
          <a:solidFill>
            <a:schemeClr val="bg1">
              <a:lumMod val="95000"/>
            </a:schemeClr>
          </a:solidFill>
        </p:spPr>
        <p:txBody>
          <a:bodyPr anchor="ctr" anchorCtr="0">
            <a:noAutofit/>
          </a:bodyPr>
          <a:lstStyle/>
          <a:p>
            <a:pPr fontAlgn="base"/>
            <a:r>
              <a:rPr lang="en-US" b="1" dirty="0"/>
              <a:t>CSC 2224: Parallel Computer Architecture and Programming</a:t>
            </a:r>
            <a:br>
              <a:rPr lang="en-US" b="1" dirty="0"/>
            </a:br>
            <a:r>
              <a:rPr lang="en-US" b="1" dirty="0"/>
              <a:t>Advanced Memory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905500" y="5414556"/>
            <a:ext cx="571500" cy="42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8BC0D9-9426-462E-A586-ED53F18E4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875481"/>
            <a:ext cx="81534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Prof. Gennady </a:t>
            </a:r>
            <a:r>
              <a:rPr lang="en-US" dirty="0" err="1">
                <a:solidFill>
                  <a:srgbClr val="0000FF"/>
                </a:solidFill>
              </a:rPr>
              <a:t>Pekhimenko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University of Toronto</a:t>
            </a:r>
          </a:p>
          <a:p>
            <a:r>
              <a:rPr lang="en-US" dirty="0">
                <a:solidFill>
                  <a:schemeClr val="tx1"/>
                </a:solidFill>
              </a:rPr>
              <a:t>Fall 2019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A2E33A-EA90-4EC4-B1F5-051D808F97CF}"/>
              </a:ext>
            </a:extLst>
          </p:cNvPr>
          <p:cNvSpPr/>
          <p:nvPr/>
        </p:nvSpPr>
        <p:spPr>
          <a:xfrm>
            <a:off x="1371600" y="5947139"/>
            <a:ext cx="655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chemeClr val="tx2"/>
                </a:solidFill>
              </a:rPr>
              <a:t>The content of this lecture is adapted from the slides of </a:t>
            </a:r>
          </a:p>
          <a:p>
            <a:pPr algn="ctr"/>
            <a:r>
              <a:rPr lang="en-US" b="1" i="1" dirty="0" err="1">
                <a:solidFill>
                  <a:schemeClr val="tx2"/>
                </a:solidFill>
              </a:rPr>
              <a:t>Vivek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Seshadri</a:t>
            </a:r>
            <a:r>
              <a:rPr lang="en-US" b="1" i="1" dirty="0">
                <a:solidFill>
                  <a:schemeClr val="tx2"/>
                </a:solidFill>
              </a:rPr>
              <a:t>, </a:t>
            </a:r>
            <a:r>
              <a:rPr lang="en-US" b="1" i="1" dirty="0" err="1">
                <a:solidFill>
                  <a:schemeClr val="tx2"/>
                </a:solidFill>
              </a:rPr>
              <a:t>Yoongu</a:t>
            </a:r>
            <a:r>
              <a:rPr lang="en-US" b="1" i="1" dirty="0">
                <a:solidFill>
                  <a:schemeClr val="tx2"/>
                </a:solidFill>
              </a:rPr>
              <a:t> Kim, </a:t>
            </a:r>
          </a:p>
          <a:p>
            <a:pPr algn="ctr"/>
            <a:r>
              <a:rPr lang="en-US" b="1" i="1" dirty="0">
                <a:solidFill>
                  <a:schemeClr val="tx2"/>
                </a:solidFill>
              </a:rPr>
              <a:t>and lectures of </a:t>
            </a:r>
            <a:r>
              <a:rPr lang="en-US" b="1" i="1" dirty="0" err="1">
                <a:solidFill>
                  <a:schemeClr val="tx2"/>
                </a:solidFill>
              </a:rPr>
              <a:t>Onur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Mutlu</a:t>
            </a:r>
            <a:r>
              <a:rPr lang="en-US" b="1" i="1" dirty="0">
                <a:solidFill>
                  <a:schemeClr val="tx2"/>
                </a:solidFill>
              </a:rPr>
              <a:t> @ ETH and CMU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88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"/>
    </mc:Choice>
    <mc:Fallback xmlns="">
      <p:transition spd="slow" advTm="2972"/>
    </mc:Fallback>
  </mc:AlternateContent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AFARI_Templat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rlito"/>
        <a:ea typeface="Droid Sans"/>
        <a:cs typeface="Droid Sans"/>
      </a:majorFont>
      <a:minorFont>
        <a:latin typeface="Carlito"/>
        <a:ea typeface="Droid Sans"/>
        <a:cs typeface="Droid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2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Myriad Pro Bold Cond"/>
        <a:ea typeface="ヒラギノ角ゴ ProN W6"/>
        <a:cs typeface="ヒラギノ角ゴ ProN W6"/>
      </a:majorFont>
      <a:minorFont>
        <a:latin typeface="Myriad Pro Bold Con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sesha-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0"/>
      </a:accent1>
      <a:accent2>
        <a:srgbClr val="C00000"/>
      </a:accent2>
      <a:accent3>
        <a:srgbClr val="0061FF"/>
      </a:accent3>
      <a:accent4>
        <a:srgbClr val="3C3C3C"/>
      </a:accent4>
      <a:accent5>
        <a:srgbClr val="009900"/>
      </a:accent5>
      <a:accent6>
        <a:srgbClr val="777777"/>
      </a:accent6>
      <a:hlink>
        <a:srgbClr val="0000FF"/>
      </a:hlink>
      <a:folHlink>
        <a:srgbClr val="800080"/>
      </a:folHlink>
    </a:clrScheme>
    <a:fontScheme name="Sesha">
      <a:majorFont>
        <a:latin typeface="Myriad Pro Cond"/>
        <a:ea typeface=""/>
        <a:cs typeface=""/>
      </a:majorFont>
      <a:minorFont>
        <a:latin typeface="Myriad Pro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2"/>
          </a:solidFill>
          <a:headEnd type="none" w="med" len="med"/>
          <a:tailEnd type="arrow" w="med" len="me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>
              <a:lumMod val="75000"/>
              <a:lumOff val="25000"/>
            </a:schemeClr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defRPr sz="2800" b="1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y">
    <a:dk1>
      <a:srgbClr val="262626"/>
    </a:dk1>
    <a:lt1>
      <a:sysClr val="window" lastClr="FFFFFF"/>
    </a:lt1>
    <a:dk2>
      <a:srgbClr val="2E2E2E"/>
    </a:dk2>
    <a:lt2>
      <a:srgbClr val="F2F2F2"/>
    </a:lt2>
    <a:accent1>
      <a:srgbClr val="4F6128"/>
    </a:accent1>
    <a:accent2>
      <a:srgbClr val="6F2926"/>
    </a:accent2>
    <a:accent3>
      <a:srgbClr val="17365D"/>
    </a:accent3>
    <a:accent4>
      <a:srgbClr val="2E2E2E"/>
    </a:accent4>
    <a:accent5>
      <a:srgbClr val="246374"/>
    </a:accent5>
    <a:accent6>
      <a:srgbClr val="31859B"/>
    </a:accent6>
    <a:hlink>
      <a:srgbClr val="205867"/>
    </a:hlink>
    <a:folHlink>
      <a:srgbClr val="0000FF"/>
    </a:folHlink>
  </a:clrScheme>
  <a:fontScheme name="Visesh">
    <a:majorFont>
      <a:latin typeface="Myriad Pro Cond"/>
      <a:ea typeface=""/>
      <a:cs typeface=""/>
    </a:majorFont>
    <a:minorFont>
      <a:latin typeface="Corbe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y">
    <a:dk1>
      <a:srgbClr val="262626"/>
    </a:dk1>
    <a:lt1>
      <a:sysClr val="window" lastClr="FFFFFF"/>
    </a:lt1>
    <a:dk2>
      <a:srgbClr val="2E2E2E"/>
    </a:dk2>
    <a:lt2>
      <a:srgbClr val="F2F2F2"/>
    </a:lt2>
    <a:accent1>
      <a:srgbClr val="4F6128"/>
    </a:accent1>
    <a:accent2>
      <a:srgbClr val="6F2926"/>
    </a:accent2>
    <a:accent3>
      <a:srgbClr val="17365D"/>
    </a:accent3>
    <a:accent4>
      <a:srgbClr val="2E2E2E"/>
    </a:accent4>
    <a:accent5>
      <a:srgbClr val="246374"/>
    </a:accent5>
    <a:accent6>
      <a:srgbClr val="31859B"/>
    </a:accent6>
    <a:hlink>
      <a:srgbClr val="205867"/>
    </a:hlink>
    <a:folHlink>
      <a:srgbClr val="0000FF"/>
    </a:folHlink>
  </a:clrScheme>
  <a:fontScheme name="Visesh">
    <a:majorFont>
      <a:latin typeface="Myriad Pro Cond"/>
      <a:ea typeface=""/>
      <a:cs typeface=""/>
    </a:majorFont>
    <a:minorFont>
      <a:latin typeface="Corbe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y">
    <a:dk1>
      <a:srgbClr val="262626"/>
    </a:dk1>
    <a:lt1>
      <a:sysClr val="window" lastClr="FFFFFF"/>
    </a:lt1>
    <a:dk2>
      <a:srgbClr val="2E2E2E"/>
    </a:dk2>
    <a:lt2>
      <a:srgbClr val="F2F2F2"/>
    </a:lt2>
    <a:accent1>
      <a:srgbClr val="4F6128"/>
    </a:accent1>
    <a:accent2>
      <a:srgbClr val="6F2926"/>
    </a:accent2>
    <a:accent3>
      <a:srgbClr val="17365D"/>
    </a:accent3>
    <a:accent4>
      <a:srgbClr val="2E2E2E"/>
    </a:accent4>
    <a:accent5>
      <a:srgbClr val="246374"/>
    </a:accent5>
    <a:accent6>
      <a:srgbClr val="31859B"/>
    </a:accent6>
    <a:hlink>
      <a:srgbClr val="205867"/>
    </a:hlink>
    <a:folHlink>
      <a:srgbClr val="0000FF"/>
    </a:folHlink>
  </a:clrScheme>
  <a:fontScheme name="Visesh">
    <a:majorFont>
      <a:latin typeface="Myriad Pro Cond"/>
      <a:ea typeface=""/>
      <a:cs typeface=""/>
    </a:majorFont>
    <a:minorFont>
      <a:latin typeface="Corbe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990000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SAFARI_Template</Template>
  <TotalTime>0</TotalTime>
  <Words>3744</Words>
  <Application>Microsoft Office PowerPoint</Application>
  <PresentationFormat>On-screen Show (4:3)</PresentationFormat>
  <Paragraphs>1083</Paragraphs>
  <Slides>95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95</vt:i4>
      </vt:variant>
    </vt:vector>
  </HeadingPairs>
  <TitlesOfParts>
    <vt:vector size="129" baseType="lpstr">
      <vt:lpstr>Arial</vt:lpstr>
      <vt:lpstr>Calibri</vt:lpstr>
      <vt:lpstr>Calibri Light</vt:lpstr>
      <vt:lpstr>Cambria Math</vt:lpstr>
      <vt:lpstr>Carlito</vt:lpstr>
      <vt:lpstr>Consolas</vt:lpstr>
      <vt:lpstr>Corbel</vt:lpstr>
      <vt:lpstr>Garamond</vt:lpstr>
      <vt:lpstr>Gill Sans MT</vt:lpstr>
      <vt:lpstr>Helvetica Neue</vt:lpstr>
      <vt:lpstr>Lucida Grande</vt:lpstr>
      <vt:lpstr>Lucida Sans</vt:lpstr>
      <vt:lpstr>Lucida Sans Typewriter</vt:lpstr>
      <vt:lpstr>Myriad Pro Bold Cond</vt:lpstr>
      <vt:lpstr>Myriad Pro Cond</vt:lpstr>
      <vt:lpstr>Segoe UI</vt:lpstr>
      <vt:lpstr>Symbol</vt:lpstr>
      <vt:lpstr>Tahoma</vt:lpstr>
      <vt:lpstr>Times New Roman</vt:lpstr>
      <vt:lpstr>Tw Cen MT Condensed Extra Bold</vt:lpstr>
      <vt:lpstr>Wingdings</vt:lpstr>
      <vt:lpstr>SAFARI_Template</vt:lpstr>
      <vt:lpstr>1_Edge</vt:lpstr>
      <vt:lpstr>Office Theme</vt:lpstr>
      <vt:lpstr>95_Edge</vt:lpstr>
      <vt:lpstr>11_Edge</vt:lpstr>
      <vt:lpstr>12_Office Theme</vt:lpstr>
      <vt:lpstr>Title &amp; Bullets</vt:lpstr>
      <vt:lpstr>1_sesha-theme</vt:lpstr>
      <vt:lpstr>1_Office Theme</vt:lpstr>
      <vt:lpstr>44_Edge</vt:lpstr>
      <vt:lpstr>36_Edge</vt:lpstr>
      <vt:lpstr>3_Office Theme</vt:lpstr>
      <vt:lpstr>25_Edge</vt:lpstr>
      <vt:lpstr>CSC 2224: Parallel Computer Architecture and Programming Advanced Memory</vt:lpstr>
      <vt:lpstr>Review #5</vt:lpstr>
      <vt:lpstr>Review: Memory Latency Lags Behind</vt:lpstr>
      <vt:lpstr>We Need A Paradigm Shift To …</vt:lpstr>
      <vt:lpstr>Processing Inside Memory</vt:lpstr>
      <vt:lpstr>Why In-Memory Computation Today?</vt:lpstr>
      <vt:lpstr>Two Approaches to In-Memory Processing </vt:lpstr>
      <vt:lpstr>Approach 1: Minimally Changing DRAM</vt:lpstr>
      <vt:lpstr>Starting Simple: Data Copy and Initialization</vt:lpstr>
      <vt:lpstr>Bulk Data Copy and Initialization</vt:lpstr>
      <vt:lpstr>Bulk Data Copy and Initialization</vt:lpstr>
      <vt:lpstr>Today’s Systems: Bulk Data Copy</vt:lpstr>
      <vt:lpstr>Future Systems: In-Memory Copy</vt:lpstr>
      <vt:lpstr>RowClone: In-DRAM Row Copy</vt:lpstr>
      <vt:lpstr>RowClone: Intra-Subarray</vt:lpstr>
      <vt:lpstr>RowClone: Intra-Subarray (II)</vt:lpstr>
      <vt:lpstr>RowClone: Inter-Bank</vt:lpstr>
      <vt:lpstr>Generalized RowClone</vt:lpstr>
      <vt:lpstr>RowClone: Fast Row Initialization</vt:lpstr>
      <vt:lpstr>RowClone: Bulk Initialization</vt:lpstr>
      <vt:lpstr>RowClone: Latency &amp; Energy Benefits</vt:lpstr>
      <vt:lpstr>Copy and Initialization in Workloads</vt:lpstr>
      <vt:lpstr>RowClone: Application Performance</vt:lpstr>
      <vt:lpstr>End-to-End System Design</vt:lpstr>
      <vt:lpstr>Ambit In-Memory Accelerator for Bulk Bitwise Operations  Using Commodity DRAM Technology</vt:lpstr>
      <vt:lpstr>Executive Summary</vt:lpstr>
      <vt:lpstr>PowerPoint Presentation</vt:lpstr>
      <vt:lpstr>Today, DRAM is just a storage device!</vt:lpstr>
      <vt:lpstr>Our Approach</vt:lpstr>
      <vt:lpstr>Inside a DRAM Chip</vt:lpstr>
      <vt:lpstr>DRAM Cell Operation</vt:lpstr>
      <vt:lpstr>DRAM Cell Operation</vt:lpstr>
      <vt:lpstr>Triple-Row Activation: Majority Function</vt:lpstr>
      <vt:lpstr>Bitwise AND/OR Using Triple-Row Activation</vt:lpstr>
      <vt:lpstr>Bitwise AND/OR Using Triple-Row Activation</vt:lpstr>
      <vt:lpstr>Bulk Bitwise AND/OR in DRAM</vt:lpstr>
      <vt:lpstr>Bulk Bitwise AND/OR in DRAM</vt:lpstr>
      <vt:lpstr>Negation Using the Sense Amplifier</vt:lpstr>
      <vt:lpstr>Negation Using the Sense Amplifier</vt:lpstr>
      <vt:lpstr>Negation Using the Sense Amplifier</vt:lpstr>
      <vt:lpstr>Ambit vs. DDR3: Performance and Energy</vt:lpstr>
      <vt:lpstr>Integrating Ambit with the System</vt:lpstr>
      <vt:lpstr>Real-world Applications</vt:lpstr>
      <vt:lpstr>Bitmap Indices: Performance</vt:lpstr>
      <vt:lpstr>Speedup offered by Ambit for BitWeaving</vt:lpstr>
      <vt:lpstr>PowerPoint Presentation</vt:lpstr>
      <vt:lpstr>DRAM CHIP</vt:lpstr>
      <vt:lpstr>PowerPoint Presentation</vt:lpstr>
      <vt:lpstr>PowerPoint Presentation</vt:lpstr>
      <vt:lpstr>REAL SYSTEM</vt:lpstr>
      <vt:lpstr>PowerPoint Presentation</vt:lpstr>
      <vt:lpstr>PowerPoint Presentation</vt:lpstr>
      <vt:lpstr>PowerPoint Presentation</vt:lpstr>
      <vt:lpstr>PowerPoint Presentation</vt:lpstr>
      <vt:lpstr>ROOT CAUSE?</vt:lpstr>
      <vt:lpstr>AS DRAM SCALES …</vt:lpstr>
      <vt:lpstr>PowerPoint Presentation</vt:lpstr>
      <vt:lpstr>PowerPoint Presentation</vt:lpstr>
      <vt:lpstr>PowerPoint Presentation</vt:lpstr>
      <vt:lpstr>MOST MODULES AT RISK</vt:lpstr>
      <vt:lpstr>PowerPoint Presentation</vt:lpstr>
      <vt:lpstr>DISTURBING FACTS</vt:lpstr>
      <vt:lpstr>PowerPoint Presentation</vt:lpstr>
      <vt:lpstr>PowerPoint Presentation</vt:lpstr>
      <vt:lpstr>PowerPoint Presentation</vt:lpstr>
      <vt:lpstr>PowerPoint Presentation</vt:lpstr>
      <vt:lpstr>TWO NAIVE SOLUTIONS</vt:lpstr>
      <vt:lpstr>OUR SOLUTION: PARR</vt:lpstr>
      <vt:lpstr>PARR: CHANCE OF ERROR</vt:lpstr>
      <vt:lpstr>PowerPoint Presentation</vt:lpstr>
      <vt:lpstr>RELATED WORK</vt:lpstr>
      <vt:lpstr>Emerging Memory Technologies</vt:lpstr>
      <vt:lpstr>Limits of Charge Memory</vt:lpstr>
      <vt:lpstr>Charge vs. Resistive Memories</vt:lpstr>
      <vt:lpstr>Promising Resistive Memory Technologies</vt:lpstr>
      <vt:lpstr>What is Phase Change Memory?</vt:lpstr>
      <vt:lpstr>How Does PCM Work?</vt:lpstr>
      <vt:lpstr>Opportunity: PCM Advantages</vt:lpstr>
      <vt:lpstr>PCM Resistance → Value</vt:lpstr>
      <vt:lpstr>Multi-Level Cell PCM</vt:lpstr>
      <vt:lpstr>MLC-PCM Resistance → Value</vt:lpstr>
      <vt:lpstr>MLC-PCM Resistance → Value</vt:lpstr>
      <vt:lpstr>Phase Change Memory Properties</vt:lpstr>
      <vt:lpstr>Phase Change Memory Properties: Latency</vt:lpstr>
      <vt:lpstr>Phase Change Memory Properties</vt:lpstr>
      <vt:lpstr>Phase Change Memory: Pros and Cons</vt:lpstr>
      <vt:lpstr>PCM-based Main Memory (I)</vt:lpstr>
      <vt:lpstr>PCM-based Main Memory (II)</vt:lpstr>
      <vt:lpstr>An Initial Study: Replace DRAM with PCM</vt:lpstr>
      <vt:lpstr>Results: Naïve Replacement of DRAM with PCM</vt:lpstr>
      <vt:lpstr>Architecting PCM to Mitigate Shortcomings</vt:lpstr>
      <vt:lpstr>Results: Architected PCM as Main Memory </vt:lpstr>
      <vt:lpstr>PCM As Main Memory</vt:lpstr>
      <vt:lpstr>Review #5</vt:lpstr>
      <vt:lpstr>CSC 2224: Parallel Computer Architecture and Programming Advanced Memory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2011-01-11T20:10:42Z</dcterms:created>
  <dcterms:modified xsi:type="dcterms:W3CDTF">2019-10-08T17:42:37Z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gennady.pekhimenko@utoronto.ca</vt:lpwstr>
  </property>
  <property fmtid="{D5CDD505-2E9C-101B-9397-08002B2CF9AE}" pid="5" name="MSIP_Label_f42aa342-8706-4288-bd11-ebb85995028c_SetDate">
    <vt:lpwstr>2018-10-08T19:12:36.5011771Z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